
<file path=[Content_Types].xml><?xml version="1.0" encoding="utf-8"?>
<Types xmlns="http://schemas.openxmlformats.org/package/2006/content-types"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package.core-properties+xml" PartName="/docProps/core.xml"/>
  <Override ContentType="application/vnd.openxmlformats-officedocument.presentationml.notesMaster+xml" PartName="/ppt/notesMasters/notesMaster1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0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12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Master+xml" PartName="/ppt/slideMasters/slideMaster1.xml"/>
  <Override ContentType="application/vnd.openxmlformats-officedocument.presentationml.slideMaster+xml" PartName="/ppt/slideMasters/slideMaster2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  <Override PartName="/docProps/custom.xml" ContentType="application/vnd.openxmlformats-officedocument.custom-properties+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core.xml" Type="http://schemas.openxmlformats.org/package/2006/relationships/metadata/core-properties"/><Relationship Id="rId3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  <p:sldMasterId id="2147483660" r:id="rId8"/>
  </p:sldMasterIdLst>
  <p:notesMasterIdLst>
    <p:notesMasterId r:id="rId6"/>
  </p:notesMasterIdLst>
  <p:sldIdLst>
    <p:sldId id="256" r:id="rId9"/>
    <p:sldId id="257" r:id="rId10"/>
    <p:sldId id="258" r:id="rId11"/>
    <p:sldId id="259" r:id="rId12"/>
    <p:sldId id="260" r:id="rId13"/>
    <p:sldId id="261" r:id="rId14"/>
    <p:sldId id="262" r:id="rId15"/>
    <p:sldId id="263" r:id="rId16"/>
    <p:sldId id="264" r:id="rId17"/>
    <p:sldId id="265" r:id="rId18"/>
    <p:sldId id="266" r:id="rId19"/>
    <p:sldId id="267" r:id="rId20"/>
  </p:sldIdLst>
  <p:sldSz cx="12192000" cy="6858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 mar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 marL="45720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 marL="91440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 marL="137160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 marL="182880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 marL="228600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 marL="274320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 marL="320040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 marL="365760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<Relationships xmlns="http://schemas.openxmlformats.org/package/2006/relationships"><Relationship Id="rId1" Target="theme/theme1.xml" Type="http://schemas.openxmlformats.org/officeDocument/2006/relationships/theme"/><Relationship Id="rId10" Target="slides/slide2.xml" Type="http://schemas.openxmlformats.org/officeDocument/2006/relationships/slide"/><Relationship Id="rId11" Target="slides/slide3.xml" Type="http://schemas.openxmlformats.org/officeDocument/2006/relationships/slide"/><Relationship Id="rId12" Target="slides/slide4.xml" Type="http://schemas.openxmlformats.org/officeDocument/2006/relationships/slide"/><Relationship Id="rId13" Target="slides/slide5.xml" Type="http://schemas.openxmlformats.org/officeDocument/2006/relationships/slide"/><Relationship Id="rId14" Target="slides/slide6.xml" Type="http://schemas.openxmlformats.org/officeDocument/2006/relationships/slide"/><Relationship Id="rId15" Target="slides/slide7.xml" Type="http://schemas.openxmlformats.org/officeDocument/2006/relationships/slide"/><Relationship Id="rId16" Target="slides/slide8.xml" Type="http://schemas.openxmlformats.org/officeDocument/2006/relationships/slide"/><Relationship Id="rId17" Target="slides/slide9.xml" Type="http://schemas.openxmlformats.org/officeDocument/2006/relationships/slide"/><Relationship Id="rId18" Target="slides/slide10.xml" Type="http://schemas.openxmlformats.org/officeDocument/2006/relationships/slide"/><Relationship Id="rId19" Target="slides/slide11.xml" Type="http://schemas.openxmlformats.org/officeDocument/2006/relationships/slide"/><Relationship Id="rId2" Target="viewProps.xml" Type="http://schemas.openxmlformats.org/officeDocument/2006/relationships/viewProps"/><Relationship Id="rId20" Target="slides/slide12.xml" Type="http://schemas.openxmlformats.org/officeDocument/2006/relationships/slide"/><Relationship Id="rId21" Target="notesSlides/notesSlide1.xml" Type="http://schemas.openxmlformats.org/officeDocument/2006/relationships/notesSlide"/><Relationship Id="rId22" Target="notesSlides/notesSlide2.xml" Type="http://schemas.openxmlformats.org/officeDocument/2006/relationships/notesSlide"/><Relationship Id="rId23" Target="notesSlides/notesSlide3.xml" Type="http://schemas.openxmlformats.org/officeDocument/2006/relationships/notesSlide"/><Relationship Id="rId24" Target="notesSlides/notesSlide4.xml" Type="http://schemas.openxmlformats.org/officeDocument/2006/relationships/notesSlide"/><Relationship Id="rId25" Target="notesSlides/notesSlide5.xml" Type="http://schemas.openxmlformats.org/officeDocument/2006/relationships/notesSlide"/><Relationship Id="rId26" Target="notesSlides/notesSlide6.xml" Type="http://schemas.openxmlformats.org/officeDocument/2006/relationships/notesSlide"/><Relationship Id="rId27" Target="notesSlides/notesSlide7.xml" Type="http://schemas.openxmlformats.org/officeDocument/2006/relationships/notesSlide"/><Relationship Id="rId28" Target="notesSlides/notesSlide8.xml" Type="http://schemas.openxmlformats.org/officeDocument/2006/relationships/notesSlide"/><Relationship Id="rId29" Target="notesSlides/notesSlide9.xml" Type="http://schemas.openxmlformats.org/officeDocument/2006/relationships/notesSlide"/><Relationship Id="rId3" Target="presProps.xml" Type="http://schemas.openxmlformats.org/officeDocument/2006/relationships/presProps"/><Relationship Id="rId30" Target="notesSlides/notesSlide10.xml" Type="http://schemas.openxmlformats.org/officeDocument/2006/relationships/notesSlide"/><Relationship Id="rId31" Target="notesSlides/notesSlide11.xml" Type="http://schemas.openxmlformats.org/officeDocument/2006/relationships/notesSlide"/><Relationship Id="rId32" Target="notesSlides/notesSlide12.xml" Type="http://schemas.openxmlformats.org/officeDocument/2006/relationships/notesSlide"/><Relationship Id="rId4" Target="slideMasters/slideMaster1.xml" Type="http://schemas.openxmlformats.org/officeDocument/2006/relationships/slideMaster"/><Relationship Id="rId6" Target="notesMasters/notesMaster1.xml" Type="http://schemas.openxmlformats.org/officeDocument/2006/relationships/notesMaster"/><Relationship Id="rId7" Target="theme/theme2.xml" Type="http://schemas.openxmlformats.org/officeDocument/2006/relationships/theme"/><Relationship Id="rId8" Target="slideMasters/slideMaster2.xml" Type="http://schemas.openxmlformats.org/officeDocument/2006/relationships/slideMaster"/><Relationship Id="rId9" Target="slides/slide1.xml" Type="http://schemas.openxmlformats.org/officeDocument/2006/relationships/slide"/></Relationships>
</file>

<file path=ppt/notesMasters/_rels/notesMaster1.xml.rels><?xml version="1.0" encoding="UTF-8" standalone="yes"?><Relationships xmlns="http://schemas.openxmlformats.org/package/2006/relationships"><Relationship Id="rId1" Target="../theme/theme2.xml" Type="http://schemas.openxmlformats.org/officeDocument/2006/relationships/theme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.xml" Type="http://schemas.openxmlformats.org/officeDocument/2006/relationships/slide"/></Relationships>
</file>

<file path=ppt/notesSlides/_rels/notesSlide2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2.xml" Type="http://schemas.openxmlformats.org/officeDocument/2006/relationships/slide"/></Relationships>
</file>

<file path=ppt/notesSlides/_rels/notesSlide3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3.xml" Type="http://schemas.openxmlformats.org/officeDocument/2006/relationships/slide"/></Relationships>
</file>

<file path=ppt/notesSlides/_rels/notesSlide4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4.xml" Type="http://schemas.openxmlformats.org/officeDocument/2006/relationships/slide"/></Relationships>
</file>

<file path=ppt/notesSlides/_rels/notesSlide5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5.xml" Type="http://schemas.openxmlformats.org/officeDocument/2006/relationships/slide"/></Relationships>
</file>

<file path=ppt/notesSlides/_rels/notesSlide6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6.xml" Type="http://schemas.openxmlformats.org/officeDocument/2006/relationships/slide"/></Relationships>
</file>

<file path=ppt/notesSlides/_rels/notesSlide7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7.xml" Type="http://schemas.openxmlformats.org/officeDocument/2006/relationships/slide"/></Relationships>
</file>

<file path=ppt/notesSlides/_rels/notesSlide8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8.xml" Type="http://schemas.openxmlformats.org/officeDocument/2006/relationships/slide"/></Relationships>
</file>

<file path=ppt/notesSlides/_rels/notesSlide9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9.xml" Type="http://schemas.openxmlformats.org/officeDocument/2006/relationships/slide"/></Relationships>
</file>

<file path=ppt/notesSlides/_rels/notesSlide10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0.xml" Type="http://schemas.openxmlformats.org/officeDocument/2006/relationships/slide"/></Relationships>
</file>

<file path=ppt/notesSlides/_rels/notesSlide11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1.xml" Type="http://schemas.openxmlformats.org/officeDocument/2006/relationships/slide"/></Relationships>
</file>

<file path=ppt/notesSlides/_rels/notesSlide12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2.xml" Type="http://schemas.openxmlformats.org/officeDocument/2006/relationships/slide"/></Relationships>
</file>

<file path=ppt/notesSlides/notesSlide1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marL="0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大家好，欢迎来到《彩虹橙》的世界！今天，我们将为大家带来一份超详细的氪金攻略，帮助大家在游戏中花小钱办大事，轻松成为游戏高手。无论你是零氪玩家还是准备重金投入的大佬，这份攻略都将为你指明方向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marL="0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本次攻略将分为五个部分。首先，我们会介绍氪金的核心原则。接着，我们会针对不同消费能力的玩家，提供零氪、微氪、中氪和大氪四种详细的攻略方案。然后，我们会指出一些常见的氪金误区，帮助大家避坑。之后，我们会推荐每日和每周必买的道具。最后，我们会对所有内容进行总结，给出最优选建议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marL="0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在开始具体攻略前，我们先明确一个核心原则：把钱花在刀刃上。氪金的优先级应该是月卡第一，战令第二，终身卡第三。我们的目标是提升经验、活跃度和副本次数，这些是游戏前期最宝贵的资源。记住，理性消费，不盲目追求外观或抽奖，才能让你的投入最大化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marL="0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首先是零氪玩家。虽然不花钱，但依然可以玩得很开心，只是游戏节奏会相对较慢。我们强烈推荐选择吉他这个职业，因为它作为辅助，对装备要求不高，非常适合平民玩家。玩法的核心就是坚持完成每日任务，积攒游戏币，慢慢提升自己。记住，千万不要碰任何需要花钱的抽奖和礼包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marL="0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接下来是微氪玩家，这是我们最推荐的档位，性价比极高。只需花费128元，购买月卡和战令，就能让你的游戏体验得到质的飞跃。月卡提供稳定的资源和经验加成，是长期玩下去的基础。战令则能让你快速冲级，并获得强力宠物。记住一个小技巧：先攒够活跃度再买战令，收益最大化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marL="0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如果你打算长期玩这款游戏，那么中氪456元的方案非常适合你。在微氪的基础上，再加上一张328元的终身卡。终身卡就像一张永久有效的月卡，每天都能领取丰厚的奖励，让你在游戏中后期也能保持领先。有了充足的资源，你可以选择双枪、双刀这类高爆发职业，享受极致的战斗快感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marL="0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最后是大氪玩家。在完成基础的月卡、战令和终身卡配置后，你们可以追求更高的目标。购买升级版的彩虹手册，参与节日限定礼包，有选择性地抽取强力宠物和时装。在养成方面，全力打造顶级的龙炎套贴膜，追求极致的战斗力。对于大氪玩家来说，游戏中的所有职业都可以玩到毕业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marL="0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这里是大家最关心的避坑指南。第一，不要提前买战令，先攒活跃度。第二，不要盲目抽奖，礼包更划算。第三，副本次数要及时用掉，不要浪费。第四，前期的首饰不要过度强化。第五，拼图系统先升级大师等级，再追求属性。记住这五点，能帮你省下大量资源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marL="0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了解了怎么花钱，我们还要知道怎么花游戏里的货币。在点券商店，每天必买的是两个组队副本券和一级宝石箱。在彩虹币商店，精炼石、强化石和羽毛是稀缺资源，必须每天购买。这些投入能保证你稳步提升战力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marL="0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最后，我们来总结一下。零氪玩家可以玩，但节奏慢。微氪128元是性价比最高的选择，强烈推荐新手和休闲玩家。中氪456元适合打算长期玩的核心玩家。大氪则适合追求极致体验的玩家。希望这份攻略能帮助大家做出最适合自己的选择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marL="0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我的攻略到此结束，希望能帮助大家在《彩虹橙》的世界里玩得开心，少走弯路。祝大家游戏愉快，早日成为游戏大神！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marL="0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再次感谢大家的观看，我们下次再见！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2.xml.rels><?xml version="1.0" encoding="UTF-8" standalone="yes"?><Relationships xmlns="http://schemas.openxmlformats.org/package/2006/relationships"><Relationship Id="rId1" Target="../slideMasters/slideMaster2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标题幻灯片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30"/>
          <p:cNvSpPr txBox="1"/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3" name="Shape 31"/>
          <p:cNvSpPr txBox="1"/>
          <p:nvPr>
            <p:ph idx="1" type="subTitle"/>
          </p:nvPr>
        </p:nvSpPr>
        <p:spPr>
          <a:xfrm>
            <a:off x="1143000" y="2701528"/>
            <a:ext cx="6858000" cy="1241821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lvl="0" algn="ctr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sp>
        <p:nvSpPr>
          <p:cNvPr id="14" name="Shape 32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5" name="Shape 33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6" name="Shape 34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标题和内容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54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9" name="Shape 55"/>
          <p:cNvSpPr txBox="1"/>
          <p:nvPr>
            <p:ph idx="1" type="body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20" name="Shape 56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1" name="Shape 57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2" name="Shape 58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节标题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59"/>
          <p:cNvSpPr txBox="1"/>
          <p:nvPr>
            <p:ph type="title"/>
          </p:nvPr>
        </p:nvSpPr>
        <p:spPr>
          <a:xfrm>
            <a:off x="623888" y="1282304"/>
            <a:ext cx="7886700" cy="2139553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5" name="Shape 60"/>
          <p:cNvSpPr txBox="1"/>
          <p:nvPr>
            <p:ph idx="1" type="body"/>
          </p:nvPr>
        </p:nvSpPr>
        <p:spPr>
          <a:xfrm>
            <a:off x="623888" y="3442097"/>
            <a:ext cx="7886700" cy="112514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Shape 61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7" name="Shape 62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8" name="Shape 63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两栏内容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9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1" name="Shape 10"/>
          <p:cNvSpPr txBox="1"/>
          <p:nvPr>
            <p:ph idx="1" type="body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32" name="Shape 11"/>
          <p:cNvSpPr txBox="1"/>
          <p:nvPr>
            <p:ph idx="2" type="body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33" name="Shape 12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4" name="Shape 13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5" name="Shape 14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比较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5"/>
          <p:cNvSpPr txBox="1"/>
          <p:nvPr>
            <p:ph type="title"/>
          </p:nvPr>
        </p:nvSpPr>
        <p:spPr>
          <a:xfrm>
            <a:off x="629841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8" name="Shape 36"/>
          <p:cNvSpPr txBox="1"/>
          <p:nvPr>
            <p:ph idx="1" type="body"/>
          </p:nvPr>
        </p:nvSpPr>
        <p:spPr>
          <a:xfrm>
            <a:off x="629841" y="1260872"/>
            <a:ext cx="3868340" cy="617934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b="1" sz="14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39" name="Shape 37"/>
          <p:cNvSpPr txBox="1"/>
          <p:nvPr>
            <p:ph idx="2" type="body"/>
          </p:nvPr>
        </p:nvSpPr>
        <p:spPr>
          <a:xfrm>
            <a:off x="629841" y="1878806"/>
            <a:ext cx="3868340" cy="2763441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40" name="Shape 38"/>
          <p:cNvSpPr txBox="1"/>
          <p:nvPr>
            <p:ph idx="3" type="body"/>
          </p:nvPr>
        </p:nvSpPr>
        <p:spPr>
          <a:xfrm>
            <a:off x="4629150" y="1260872"/>
            <a:ext cx="3887391" cy="617934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b="1" sz="14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41" name="Shape 39"/>
          <p:cNvSpPr txBox="1"/>
          <p:nvPr>
            <p:ph idx="4" type="body"/>
          </p:nvPr>
        </p:nvSpPr>
        <p:spPr>
          <a:xfrm>
            <a:off x="4629150" y="1878806"/>
            <a:ext cx="3887391" cy="2763441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42" name="Shape 40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3" name="Shape 41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4" name="Shape 42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仅标题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20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7" name="Shape 21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8" name="Shape 22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9" name="Shape 23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空白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6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2" name="Shape 7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3" name="Shape 8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内容与标题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43"/>
          <p:cNvSpPr txBox="1"/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6" name="Shape 44"/>
          <p:cNvSpPr txBox="1"/>
          <p:nvPr>
            <p:ph idx="1" type="body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810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6195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indent="-3429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2385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indent="-32385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indent="-32385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indent="-32385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indent="-32385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indent="-32385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/>
        </p:txBody>
      </p:sp>
      <p:sp>
        <p:nvSpPr>
          <p:cNvPr id="57" name="Shape 45"/>
          <p:cNvSpPr txBox="1"/>
          <p:nvPr>
            <p:ph idx="2" type="body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58" name="Shape 46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9" name="Shape 47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0" name="Shape 48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图片与标题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24"/>
          <p:cNvSpPr txBox="1"/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3" name="Shape 25"/>
          <p:cNvSpPr/>
          <p:nvPr>
            <p:ph idx="2" type="pic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Shape 26"/>
          <p:cNvSpPr txBox="1"/>
          <p:nvPr>
            <p:ph idx="1" type="body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65" name="Shape 27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6" name="Shape 28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7" name="Shape 29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标题和竖排文字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49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0" name="Shape 50"/>
          <p:cNvSpPr txBox="1"/>
          <p:nvPr>
            <p:ph idx="1" type="body"/>
          </p:nvPr>
        </p:nvSpPr>
        <p:spPr>
          <a:xfrm rot="5400000">
            <a:off x="2940248" y="-942379"/>
            <a:ext cx="3263504" cy="78867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71" name="Shape 51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2" name="Shape 52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3" name="Shape 53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竖排标题与文本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15"/>
          <p:cNvSpPr txBox="1"/>
          <p:nvPr>
            <p:ph type="title"/>
          </p:nvPr>
        </p:nvSpPr>
        <p:spPr>
          <a:xfrm rot="5400000">
            <a:off x="5350073" y="1467445"/>
            <a:ext cx="4358879" cy="1971675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6" name="Shape 16"/>
          <p:cNvSpPr txBox="1"/>
          <p:nvPr>
            <p:ph idx="1" type="body"/>
          </p:nvPr>
        </p:nvSpPr>
        <p:spPr>
          <a:xfrm rot="5400000">
            <a:off x="1349573" y="-447080"/>
            <a:ext cx="4358879" cy="5800725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77" name="Shape 17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8" name="Shape 18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9" name="Shape 19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_rels/slideMaster2.xml.rels><?xml version="1.0" encoding="UTF-8" standalone="yes"?><Relationships xmlns="http://schemas.openxmlformats.org/package/2006/relationships"><Relationship Id="rId1" Target="../theme/theme3.xml" Type="http://schemas.openxmlformats.org/officeDocument/2006/relationships/theme"/><Relationship Id="rId2" Target="../slideLayouts/slideLayout12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Arial"/>
              <a:buNone/>
              <a:defRPr b="0" i="0" sz="33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/>
        </p:txBody>
      </p:sp>
      <p:sp>
        <p:nvSpPr>
          <p:cNvPr id="7" name="Shape 2"/>
          <p:cNvSpPr txBox="1"/>
          <p:nvPr>
            <p:ph idx="1" type="body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61950" lvl="0" marL="457200" marR="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b="0" i="0" sz="21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42900" lvl="1" marL="9144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23850" lvl="2" marL="13716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b="0" i="0" sz="15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Shape 3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9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" name="Shape 4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9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0" name="Shape 5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默认主题">
    <p:bg>
      <p:bgPr>
        <a:solidFill>
          <a:srgbClr val="FFFFFF">
            <a:alpha val="100000"/>
          </a:srgbClr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accent1="accent1" accent2="accent2" accent3="accent3" accent4="accent4" accent5="accent5" accent6="accent6" bg1="lt1" bg2="dk2" tx1="dk1" tx2="lt2" folHlink="folHlink" hlink="hlink"/>
  <p:sldLayoutIdLst>
    <p:sldLayoutId id="2157483699" r:id="rId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2" Target="../media/image1.jpeg" Type="http://schemas.openxmlformats.org/officeDocument/2006/relationships/image"/><Relationship Id="rId3" Target="../notesSlides/notesSlide1.xml" Type="http://schemas.openxmlformats.org/officeDocument/2006/relationships/notesSlide"/></Relationships>
</file>

<file path=ppt/slides/_rels/slide2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10" Target="../media/image10.svg" Type="http://schemas.openxmlformats.org/officeDocument/2006/relationships/image"/><Relationship Id="rId11" Target="../media/image11.png" Type="http://schemas.openxmlformats.org/officeDocument/2006/relationships/image"/><Relationship Id="rId12" Target="../media/image12.svg" Type="http://schemas.openxmlformats.org/officeDocument/2006/relationships/image"/><Relationship Id="rId13" Target="../notesSlides/notesSlide2.xml" Type="http://schemas.openxmlformats.org/officeDocument/2006/relationships/notesSlide"/><Relationship Id="rId2" Target="../media/image2.jpeg" Type="http://schemas.openxmlformats.org/officeDocument/2006/relationships/image"/><Relationship Id="rId3" Target="../media/image3.png" Type="http://schemas.openxmlformats.org/officeDocument/2006/relationships/image"/><Relationship Id="rId4" Target="../media/image4.svg" Type="http://schemas.openxmlformats.org/officeDocument/2006/relationships/image"/><Relationship Id="rId5" Target="../media/image5.png" Type="http://schemas.openxmlformats.org/officeDocument/2006/relationships/image"/><Relationship Id="rId6" Target="../media/image6.svg" Type="http://schemas.openxmlformats.org/officeDocument/2006/relationships/image"/><Relationship Id="rId7" Target="../media/image7.png" Type="http://schemas.openxmlformats.org/officeDocument/2006/relationships/image"/><Relationship Id="rId8" Target="../media/image8.svg" Type="http://schemas.openxmlformats.org/officeDocument/2006/relationships/image"/><Relationship Id="rId9" Target="../media/image9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10" Target="../media/image20.svg" Type="http://schemas.openxmlformats.org/officeDocument/2006/relationships/image"/><Relationship Id="rId11" Target="../notesSlides/notesSlide3.xml" Type="http://schemas.openxmlformats.org/officeDocument/2006/relationships/notesSlide"/><Relationship Id="rId2" Target="../media/image2.jpeg" Type="http://schemas.openxmlformats.org/officeDocument/2006/relationships/image"/><Relationship Id="rId3" Target="../media/image13.png" Type="http://schemas.openxmlformats.org/officeDocument/2006/relationships/image"/><Relationship Id="rId4" Target="../media/image14.svg" Type="http://schemas.openxmlformats.org/officeDocument/2006/relationships/image"/><Relationship Id="rId5" Target="../media/image15.png" Type="http://schemas.openxmlformats.org/officeDocument/2006/relationships/image"/><Relationship Id="rId6" Target="../media/image16.svg" Type="http://schemas.openxmlformats.org/officeDocument/2006/relationships/image"/><Relationship Id="rId7" Target="../media/image17.png" Type="http://schemas.openxmlformats.org/officeDocument/2006/relationships/image"/><Relationship Id="rId8" Target="../media/image18.svg" Type="http://schemas.openxmlformats.org/officeDocument/2006/relationships/image"/><Relationship Id="rId9" Target="../media/image19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10" Target="../notesSlides/notesSlide4.xml" Type="http://schemas.openxmlformats.org/officeDocument/2006/relationships/notesSlide"/><Relationship Id="rId2" Target="../media/image2.jpeg" Type="http://schemas.openxmlformats.org/officeDocument/2006/relationships/image"/><Relationship Id="rId3" Target="../media/image21.jpeg" Type="http://schemas.openxmlformats.org/officeDocument/2006/relationships/image"/><Relationship Id="rId4" Target="../media/image22.png" Type="http://schemas.openxmlformats.org/officeDocument/2006/relationships/image"/><Relationship Id="rId5" Target="../media/image23.svg" Type="http://schemas.openxmlformats.org/officeDocument/2006/relationships/image"/><Relationship Id="rId6" Target="../media/image24.png" Type="http://schemas.openxmlformats.org/officeDocument/2006/relationships/image"/><Relationship Id="rId7" Target="../media/image25.svg" Type="http://schemas.openxmlformats.org/officeDocument/2006/relationships/image"/><Relationship Id="rId8" Target="../media/image26.png" Type="http://schemas.openxmlformats.org/officeDocument/2006/relationships/image"/><Relationship Id="rId9" Target="../media/image27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2" Target="../media/image2.jpeg" Type="http://schemas.openxmlformats.org/officeDocument/2006/relationships/image"/><Relationship Id="rId3" Target="../media/image28.jpeg" Type="http://schemas.openxmlformats.org/officeDocument/2006/relationships/image"/><Relationship Id="rId4" Target="../media/image29.png" Type="http://schemas.openxmlformats.org/officeDocument/2006/relationships/image"/><Relationship Id="rId5" Target="../media/image30.svg" Type="http://schemas.openxmlformats.org/officeDocument/2006/relationships/image"/><Relationship Id="rId6" Target="../media/image31.jpeg" Type="http://schemas.openxmlformats.org/officeDocument/2006/relationships/image"/><Relationship Id="rId7" Target="../media/image3.png" Type="http://schemas.openxmlformats.org/officeDocument/2006/relationships/image"/><Relationship Id="rId8" Target="../media/image4.svg" Type="http://schemas.openxmlformats.org/officeDocument/2006/relationships/image"/><Relationship Id="rId9" Target="../notesSlides/notesSlide5.xml" Type="http://schemas.openxmlformats.org/officeDocument/2006/relationships/notesSlide"/></Relationships>
</file>

<file path=ppt/slides/_rels/slide6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10" Target="../media/image39.png" Type="http://schemas.openxmlformats.org/officeDocument/2006/relationships/image"/><Relationship Id="rId11" Target="../media/image40.svg" Type="http://schemas.openxmlformats.org/officeDocument/2006/relationships/image"/><Relationship Id="rId12" Target="../notesSlides/notesSlide6.xml" Type="http://schemas.openxmlformats.org/officeDocument/2006/relationships/notesSlide"/><Relationship Id="rId2" Target="../media/image2.jpeg" Type="http://schemas.openxmlformats.org/officeDocument/2006/relationships/image"/><Relationship Id="rId3" Target="../media/image32.jpeg" Type="http://schemas.openxmlformats.org/officeDocument/2006/relationships/image"/><Relationship Id="rId4" Target="../media/image33.png" Type="http://schemas.openxmlformats.org/officeDocument/2006/relationships/image"/><Relationship Id="rId5" Target="../media/image34.svg" Type="http://schemas.openxmlformats.org/officeDocument/2006/relationships/image"/><Relationship Id="rId6" Target="../media/image35.png" Type="http://schemas.openxmlformats.org/officeDocument/2006/relationships/image"/><Relationship Id="rId7" Target="../media/image36.svg" Type="http://schemas.openxmlformats.org/officeDocument/2006/relationships/image"/><Relationship Id="rId8" Target="../media/image37.png" Type="http://schemas.openxmlformats.org/officeDocument/2006/relationships/image"/><Relationship Id="rId9" Target="../media/image38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10" Target="../media/image37.png" Type="http://schemas.openxmlformats.org/officeDocument/2006/relationships/image"/><Relationship Id="rId11" Target="../media/image38.svg" Type="http://schemas.openxmlformats.org/officeDocument/2006/relationships/image"/><Relationship Id="rId12" Target="../notesSlides/notesSlide7.xml" Type="http://schemas.openxmlformats.org/officeDocument/2006/relationships/notesSlide"/><Relationship Id="rId2" Target="../media/image2.jpeg" Type="http://schemas.openxmlformats.org/officeDocument/2006/relationships/image"/><Relationship Id="rId3" Target="../media/image41.jpeg" Type="http://schemas.openxmlformats.org/officeDocument/2006/relationships/image"/><Relationship Id="rId4" Target="../media/image33.png" Type="http://schemas.openxmlformats.org/officeDocument/2006/relationships/image"/><Relationship Id="rId5" Target="../media/image34.svg" Type="http://schemas.openxmlformats.org/officeDocument/2006/relationships/image"/><Relationship Id="rId6" Target="../media/image42.png" Type="http://schemas.openxmlformats.org/officeDocument/2006/relationships/image"/><Relationship Id="rId7" Target="../media/image43.svg" Type="http://schemas.openxmlformats.org/officeDocument/2006/relationships/image"/><Relationship Id="rId8" Target="../media/image44.png" Type="http://schemas.openxmlformats.org/officeDocument/2006/relationships/image"/><Relationship Id="rId9" Target="../media/image45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10" Target="../media/image45.svg" Type="http://schemas.openxmlformats.org/officeDocument/2006/relationships/image"/><Relationship Id="rId11" Target="../media/image48.png" Type="http://schemas.openxmlformats.org/officeDocument/2006/relationships/image"/><Relationship Id="rId12" Target="../media/image49.svg" Type="http://schemas.openxmlformats.org/officeDocument/2006/relationships/image"/><Relationship Id="rId13" Target="../notesSlides/notesSlide8.xml" Type="http://schemas.openxmlformats.org/officeDocument/2006/relationships/notesSlide"/><Relationship Id="rId2" Target="../media/image2.jpeg" Type="http://schemas.openxmlformats.org/officeDocument/2006/relationships/image"/><Relationship Id="rId3" Target="../media/image29.png" Type="http://schemas.openxmlformats.org/officeDocument/2006/relationships/image"/><Relationship Id="rId4" Target="../media/image30.svg" Type="http://schemas.openxmlformats.org/officeDocument/2006/relationships/image"/><Relationship Id="rId5" Target="../media/image42.png" Type="http://schemas.openxmlformats.org/officeDocument/2006/relationships/image"/><Relationship Id="rId6" Target="../media/image43.svg" Type="http://schemas.openxmlformats.org/officeDocument/2006/relationships/image"/><Relationship Id="rId7" Target="../media/image46.png" Type="http://schemas.openxmlformats.org/officeDocument/2006/relationships/image"/><Relationship Id="rId8" Target="../media/image47.svg" Type="http://schemas.openxmlformats.org/officeDocument/2006/relationships/image"/><Relationship Id="rId9" Target="../media/image44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2" Target="../media/image2.jpeg" Type="http://schemas.openxmlformats.org/officeDocument/2006/relationships/image"/><Relationship Id="rId3" Target="../media/image50.png" Type="http://schemas.openxmlformats.org/officeDocument/2006/relationships/image"/><Relationship Id="rId4" Target="../media/image51.svg" Type="http://schemas.openxmlformats.org/officeDocument/2006/relationships/image"/><Relationship Id="rId5" Target="../media/image42.png" Type="http://schemas.openxmlformats.org/officeDocument/2006/relationships/image"/><Relationship Id="rId6" Target="../media/image43.svg" Type="http://schemas.openxmlformats.org/officeDocument/2006/relationships/image"/><Relationship Id="rId7" Target="../media/image35.png" Type="http://schemas.openxmlformats.org/officeDocument/2006/relationships/image"/><Relationship Id="rId8" Target="../media/image36.svg" Type="http://schemas.openxmlformats.org/officeDocument/2006/relationships/image"/><Relationship Id="rId9" Target="../notesSlides/notesSlide9.xml" Type="http://schemas.openxmlformats.org/officeDocument/2006/relationships/notesSlide"/></Relationships>
</file>

<file path=ppt/slides/_rels/slide10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2" Target="../media/image2.jpeg" Type="http://schemas.openxmlformats.org/officeDocument/2006/relationships/image"/><Relationship Id="rId3" Target="../media/image52.png" Type="http://schemas.openxmlformats.org/officeDocument/2006/relationships/image"/><Relationship Id="rId4" Target="../media/image53.svg" Type="http://schemas.openxmlformats.org/officeDocument/2006/relationships/image"/><Relationship Id="rId5" Target="../media/image35.png" Type="http://schemas.openxmlformats.org/officeDocument/2006/relationships/image"/><Relationship Id="rId6" Target="../media/image36.svg" Type="http://schemas.openxmlformats.org/officeDocument/2006/relationships/image"/><Relationship Id="rId7" Target="../notesSlides/notesSlide10.xml" Type="http://schemas.openxmlformats.org/officeDocument/2006/relationships/notesSlide"/></Relationships>
</file>

<file path=ppt/slides/_rels/slide11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2" Target="../media/image2.jpeg" Type="http://schemas.openxmlformats.org/officeDocument/2006/relationships/image"/><Relationship Id="rId3" Target="../notesSlides/notesSlide11.xml" Type="http://schemas.openxmlformats.org/officeDocument/2006/relationships/notesSlide"/></Relationships>
</file>

<file path=ppt/slides/_rels/slide12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2" Target="../media/image54.jpeg" Type="http://schemas.openxmlformats.org/officeDocument/2006/relationships/image"/><Relationship Id="rId3" Target="../notesSlides/notesSlide12.xml" Type="http://schemas.openxmlformats.org/officeDocument/2006/relationships/notesSlide"/><Relationship Id="rId4" Target="../media/image55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lum/>
          </a:blip>
          <a:srcRect/>
          <a:stretch>
            <a:fillRect l="0" t="0" r="0" b="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 flipH="false" flipV="false"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000000">
              <a:alpha val="35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3" id="3"/>
          <p:cNvSpPr/>
          <p:nvPr/>
        </p:nvSpPr>
        <p:spPr>
          <a:xfrm rot="0" flipH="false" flipV="false">
            <a:off x="5842000" y="0"/>
            <a:ext cx="6350000" cy="6858000"/>
          </a:xfrm>
          <a:prstGeom prst="roundRect">
            <a:avLst>
              <a:gd name="adj" fmla="val 0"/>
            </a:avLst>
          </a:prstGeom>
          <a:gradFill rotWithShape="true">
            <a:gsLst>
              <a:gs pos="0">
                <a:srgbClr val="000000">
                  <a:alpha val="50000"/>
                </a:srgbClr>
              </a:gs>
              <a:gs pos="100000">
                <a:srgbClr val="000000">
                  <a:alpha val="0"/>
                </a:srgbClr>
              </a:gs>
            </a:gsLst>
            <a:lin ang="10800000"/>
          </a:gra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4" id="4"/>
          <p:cNvSpPr/>
          <p:nvPr/>
        </p:nvSpPr>
        <p:spPr>
          <a:xfrm rot="0" flipH="false" flipV="false">
            <a:off x="7620000" y="2540000"/>
            <a:ext cx="4318000" cy="889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4800">
                <a:solidFill>
                  <a:srgbClr val="FFFFFF"/>
                </a:solidFill>
                <a:latin typeface="Noto Sans SC"/>
                <a:ea typeface="Noto Sans SC"/>
                <a:cs typeface="Noto Sans SC"/>
                <a:sym typeface="Noto Sans SC"/>
              </a:rPr>
              <a:t>彩虹橙</a:t>
            </a:r>
            <a:endParaRPr lang="en-US" sz="1100"/>
          </a:p>
        </p:txBody>
      </p:sp>
      <p:sp>
        <p:nvSpPr>
          <p:cNvPr name="AutoShape 5" id="5"/>
          <p:cNvSpPr/>
          <p:nvPr/>
        </p:nvSpPr>
        <p:spPr>
          <a:xfrm rot="0" flipH="false" flipV="false">
            <a:off x="7620000" y="3810000"/>
            <a:ext cx="1524000" cy="76200"/>
          </a:xfrm>
          <a:prstGeom prst="roundRect">
            <a:avLst>
              <a:gd name="adj" fmla="val 0"/>
            </a:avLst>
          </a:prstGeom>
          <a:solidFill>
            <a:srgbClr val="FF8C00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6" id="6"/>
          <p:cNvSpPr/>
          <p:nvPr/>
        </p:nvSpPr>
        <p:spPr>
          <a:xfrm rot="0" flipH="false" flipV="false">
            <a:off x="7620000" y="4191000"/>
            <a:ext cx="4318000" cy="635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2800">
                <a:solidFill>
                  <a:srgbClr val="FFFFFF">
                    <a:alpha val="94902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✨ 新手必看·氪金攻略</a:t>
            </a:r>
            <a:endParaRPr lang="en-US" sz="1100"/>
          </a:p>
        </p:txBody>
      </p:sp>
      <p:sp>
        <p:nvSpPr>
          <p:cNvPr name="AutoShape 7" id="7"/>
          <p:cNvSpPr/>
          <p:nvPr/>
        </p:nvSpPr>
        <p:spPr>
          <a:xfrm rot="0" flipH="false" flipV="false">
            <a:off x="7620000" y="5207000"/>
            <a:ext cx="4064000" cy="1016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16666"/>
              </a:lnSpc>
              <a:defRPr/>
            </a:pPr>
            <a:r>
              <a:rPr lang="en-US" b="false" i="false" strike="noStrike" u="none" sz="1400">
                <a:solidFill>
                  <a:srgbClr val="FFFFFF">
                    <a:alpha val="85098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花小钱办大事，从萌新到大佬的避坑指南。无论零氪还是重氪，都能找到最适合的资源分配方案，玩转童话冒险世界！</a:t>
            </a:r>
            <a:endParaRPr lang="en-US" sz="1100"/>
          </a:p>
        </p:txBody>
      </p:sp>
      <p:sp>
        <p:nvSpPr>
          <p:cNvPr name="AutoShape 8" id="8"/>
          <p:cNvSpPr/>
          <p:nvPr/>
        </p:nvSpPr>
        <p:spPr>
          <a:xfrm rot="0" flipH="false" flipV="false">
            <a:off x="508000" y="5334000"/>
            <a:ext cx="1016000" cy="1016000"/>
          </a:xfrm>
          <a:prstGeom prst="ellipse">
            <a:avLst/>
          </a:prstGeom>
          <a:solidFill>
            <a:srgbClr val="FF8C00">
              <a:alpha val="25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lum/>
          </a:blip>
          <a:srcRect/>
          <a:stretch>
            <a:fillRect l="0" t="0" r="0" b="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 flipH="false" flipV="false"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2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3" id="3"/>
          <p:cNvSpPr/>
          <p:nvPr/>
        </p:nvSpPr>
        <p:spPr>
          <a:xfrm rot="0" flipH="false" flipV="false">
            <a:off x="762000" y="508000"/>
            <a:ext cx="10668000" cy="635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3200">
                <a:solidFill>
                  <a:srgbClr val="333333"/>
                </a:solidFill>
                <a:latin typeface="Noto Sans SC"/>
                <a:ea typeface="Noto Sans SC"/>
                <a:cs typeface="Noto Sans SC"/>
                <a:sym typeface="Noto Sans SC"/>
              </a:rPr>
              <a:t>目录</a:t>
            </a:r>
            <a:endParaRPr lang="en-US" sz="1100"/>
          </a:p>
        </p:txBody>
      </p:sp>
      <p:sp>
        <p:nvSpPr>
          <p:cNvPr name="AutoShape 4" id="4"/>
          <p:cNvSpPr/>
          <p:nvPr/>
        </p:nvSpPr>
        <p:spPr>
          <a:xfrm rot="0" flipH="false" flipV="false">
            <a:off x="762000" y="1778000"/>
            <a:ext cx="3378200" cy="1841500"/>
          </a:xfrm>
          <a:prstGeom prst="roundRect">
            <a:avLst>
              <a:gd name="adj" fmla="val 0"/>
            </a:avLst>
          </a:prstGeom>
          <a:solidFill>
            <a:srgbClr val="FFFFFF">
              <a:alpha val="70000"/>
            </a:srgbClr>
          </a:solidFill>
          <a:ln w="12700" cmpd="sng" cap="flat">
            <a:solidFill>
              <a:srgbClr val="FF8C00">
                <a:alpha val="30000"/>
              </a:srgbClr>
            </a:solidFill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5" id="5"/>
          <p:cNvSpPr/>
          <p:nvPr/>
        </p:nvSpPr>
        <p:spPr>
          <a:xfrm rot="0" flipH="false" flipV="false">
            <a:off x="762000" y="1778000"/>
            <a:ext cx="76200" cy="1841500"/>
          </a:xfrm>
          <a:prstGeom prst="roundRect">
            <a:avLst>
              <a:gd name="adj" fmla="val 0"/>
            </a:avLst>
          </a:prstGeom>
          <a:solidFill>
            <a:srgbClr val="FF8C00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pic>
        <p:nvPicPr>
          <p:cNvPr name="Picture 6" id="6"/>
          <p:cNvPicPr>
            <a:picLocks noChangeAspect="true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0" flipH="false" flipV="false">
            <a:off x="1016000" y="1968500"/>
            <a:ext cx="406400" cy="406400"/>
          </a:xfrm>
          <a:prstGeom prst="rect">
            <a:avLst/>
          </a:prstGeom>
        </p:spPr>
      </p:pic>
      <p:sp>
        <p:nvSpPr>
          <p:cNvPr name="AutoShape 7" id="7"/>
          <p:cNvSpPr/>
          <p:nvPr/>
        </p:nvSpPr>
        <p:spPr>
          <a:xfrm rot="0" flipH="false" flipV="false">
            <a:off x="1587500" y="1930400"/>
            <a:ext cx="2349500" cy="444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800">
                <a:solidFill>
                  <a:srgbClr val="333333"/>
                </a:solidFill>
                <a:latin typeface="Noto Sans SC"/>
                <a:ea typeface="Noto Sans SC"/>
                <a:cs typeface="Noto Sans SC"/>
                <a:sym typeface="Noto Sans SC"/>
              </a:rPr>
              <a:t>01. 核心原则</a:t>
            </a:r>
            <a:endParaRPr lang="en-US" sz="1100"/>
          </a:p>
        </p:txBody>
      </p:sp>
      <p:cxnSp>
        <p:nvCxnSpPr>
          <p:cNvPr name="Connector 8" id="8"/>
          <p:cNvCxnSpPr/>
          <p:nvPr/>
        </p:nvCxnSpPr>
        <p:spPr>
          <a:xfrm rot="-15211" flipH="false" flipV="false">
            <a:off x="1016014" y="2597150"/>
            <a:ext cx="28702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FF8C00">
                <a:alpha val="20000"/>
              </a:srgbClr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name="AutoShape 9" id="9"/>
          <p:cNvSpPr/>
          <p:nvPr/>
        </p:nvSpPr>
        <p:spPr>
          <a:xfrm rot="0" flipH="false" flipV="false">
            <a:off x="1016000" y="2730500"/>
            <a:ext cx="2870200" cy="762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08333"/>
              </a:lnSpc>
              <a:defRPr/>
            </a:pPr>
            <a:r>
              <a:rPr lang="en-US" b="false" i="false" strike="noStrike" u="none" sz="1400">
                <a:solidFill>
                  <a:srgbClr val="555555"/>
                </a:solidFill>
                <a:latin typeface="Noto Sans SC"/>
                <a:ea typeface="Noto Sans SC"/>
                <a:cs typeface="Noto Sans SC"/>
                <a:sym typeface="Noto Sans SC"/>
              </a:rPr>
              <a:t>明确游戏内氪金的底层逻辑，建立正确的消费观念，理解资源与价值的平衡关系。</a:t>
            </a:r>
            <a:endParaRPr lang="en-US" sz="1100"/>
          </a:p>
        </p:txBody>
      </p:sp>
      <p:sp>
        <p:nvSpPr>
          <p:cNvPr name="AutoShape 10" id="10"/>
          <p:cNvSpPr/>
          <p:nvPr/>
        </p:nvSpPr>
        <p:spPr>
          <a:xfrm rot="0" flipH="false" flipV="false">
            <a:off x="4406900" y="1778000"/>
            <a:ext cx="3378200" cy="1841500"/>
          </a:xfrm>
          <a:prstGeom prst="roundRect">
            <a:avLst>
              <a:gd name="adj" fmla="val 0"/>
            </a:avLst>
          </a:prstGeom>
          <a:solidFill>
            <a:srgbClr val="FFFFFF">
              <a:alpha val="70000"/>
            </a:srgbClr>
          </a:solidFill>
          <a:ln w="12700" cmpd="sng" cap="flat">
            <a:solidFill>
              <a:srgbClr val="FF8C00">
                <a:alpha val="30000"/>
              </a:srgbClr>
            </a:solidFill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1" id="11"/>
          <p:cNvSpPr/>
          <p:nvPr/>
        </p:nvSpPr>
        <p:spPr>
          <a:xfrm rot="0" flipH="false" flipV="false">
            <a:off x="4406900" y="1778000"/>
            <a:ext cx="76200" cy="1841500"/>
          </a:xfrm>
          <a:prstGeom prst="roundRect">
            <a:avLst>
              <a:gd name="adj" fmla="val 0"/>
            </a:avLst>
          </a:prstGeom>
          <a:solidFill>
            <a:srgbClr val="FF8C00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pic>
        <p:nvPicPr>
          <p:cNvPr name="Picture 12" id="12"/>
          <p:cNvPicPr>
            <a:picLocks noChangeAspect="true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0" flipH="false" flipV="false">
            <a:off x="4660900" y="1968500"/>
            <a:ext cx="406400" cy="406400"/>
          </a:xfrm>
          <a:prstGeom prst="rect">
            <a:avLst/>
          </a:prstGeom>
        </p:spPr>
      </p:pic>
      <p:sp>
        <p:nvSpPr>
          <p:cNvPr name="AutoShape 13" id="13"/>
          <p:cNvSpPr/>
          <p:nvPr/>
        </p:nvSpPr>
        <p:spPr>
          <a:xfrm rot="0" flipH="false" flipV="false">
            <a:off x="5232400" y="1930400"/>
            <a:ext cx="2349500" cy="444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800">
                <a:solidFill>
                  <a:srgbClr val="333333"/>
                </a:solidFill>
                <a:latin typeface="Noto Sans SC"/>
                <a:ea typeface="Noto Sans SC"/>
                <a:cs typeface="Noto Sans SC"/>
                <a:sym typeface="Noto Sans SC"/>
              </a:rPr>
              <a:t>02. 分档攻略</a:t>
            </a:r>
            <a:endParaRPr lang="en-US" sz="1100"/>
          </a:p>
        </p:txBody>
      </p:sp>
      <p:cxnSp>
        <p:nvCxnSpPr>
          <p:cNvPr name="Connector 14" id="14"/>
          <p:cNvCxnSpPr/>
          <p:nvPr/>
        </p:nvCxnSpPr>
        <p:spPr>
          <a:xfrm rot="-15211" flipH="false" flipV="false">
            <a:off x="4660914" y="2597150"/>
            <a:ext cx="28702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FF8C00">
                <a:alpha val="20000"/>
              </a:srgbClr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name="AutoShape 15" id="15"/>
          <p:cNvSpPr/>
          <p:nvPr/>
        </p:nvSpPr>
        <p:spPr>
          <a:xfrm rot="0" flipH="false" flipV="false">
            <a:off x="4660900" y="2730500"/>
            <a:ext cx="2870200" cy="762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08333"/>
              </a:lnSpc>
              <a:defRPr/>
            </a:pPr>
            <a:r>
              <a:rPr lang="en-US" b="false" i="false" strike="noStrike" u="none" sz="1400">
                <a:solidFill>
                  <a:srgbClr val="555555"/>
                </a:solidFill>
                <a:latin typeface="Noto Sans SC"/>
                <a:ea typeface="Noto Sans SC"/>
                <a:cs typeface="Noto Sans SC"/>
                <a:sym typeface="Noto Sans SC"/>
              </a:rPr>
              <a:t>针对零氪、微氪、中氪、大氪四类玩家，量身定制最适合的资源投入与养成路径。</a:t>
            </a:r>
            <a:endParaRPr lang="en-US" sz="1100"/>
          </a:p>
        </p:txBody>
      </p:sp>
      <p:sp>
        <p:nvSpPr>
          <p:cNvPr name="AutoShape 16" id="16"/>
          <p:cNvSpPr/>
          <p:nvPr/>
        </p:nvSpPr>
        <p:spPr>
          <a:xfrm rot="0" flipH="false" flipV="false">
            <a:off x="8051800" y="1778000"/>
            <a:ext cx="3378200" cy="1841500"/>
          </a:xfrm>
          <a:prstGeom prst="roundRect">
            <a:avLst>
              <a:gd name="adj" fmla="val 0"/>
            </a:avLst>
          </a:prstGeom>
          <a:solidFill>
            <a:srgbClr val="FFFFFF">
              <a:alpha val="70000"/>
            </a:srgbClr>
          </a:solidFill>
          <a:ln w="12700" cmpd="sng" cap="flat">
            <a:solidFill>
              <a:srgbClr val="FF8C00">
                <a:alpha val="30000"/>
              </a:srgbClr>
            </a:solidFill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7" id="17"/>
          <p:cNvSpPr/>
          <p:nvPr/>
        </p:nvSpPr>
        <p:spPr>
          <a:xfrm rot="0" flipH="false" flipV="false">
            <a:off x="8051800" y="1778000"/>
            <a:ext cx="76200" cy="1841500"/>
          </a:xfrm>
          <a:prstGeom prst="roundRect">
            <a:avLst>
              <a:gd name="adj" fmla="val 0"/>
            </a:avLst>
          </a:prstGeom>
          <a:solidFill>
            <a:srgbClr val="FF8C00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pic>
        <p:nvPicPr>
          <p:cNvPr name="Picture 18" id="18"/>
          <p:cNvPicPr>
            <a:picLocks noChangeAspect="true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0" flipH="false" flipV="false">
            <a:off x="8305800" y="1968500"/>
            <a:ext cx="406400" cy="406400"/>
          </a:xfrm>
          <a:prstGeom prst="rect">
            <a:avLst/>
          </a:prstGeom>
        </p:spPr>
      </p:pic>
      <p:sp>
        <p:nvSpPr>
          <p:cNvPr name="AutoShape 19" id="19"/>
          <p:cNvSpPr/>
          <p:nvPr/>
        </p:nvSpPr>
        <p:spPr>
          <a:xfrm rot="0" flipH="false" flipV="false">
            <a:off x="8877300" y="1930400"/>
            <a:ext cx="2349500" cy="444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800">
                <a:solidFill>
                  <a:srgbClr val="333333"/>
                </a:solidFill>
                <a:latin typeface="Noto Sans SC"/>
                <a:ea typeface="Noto Sans SC"/>
                <a:cs typeface="Noto Sans SC"/>
                <a:sym typeface="Noto Sans SC"/>
              </a:rPr>
              <a:t>03. 避坑指南</a:t>
            </a:r>
            <a:endParaRPr lang="en-US" sz="1100"/>
          </a:p>
        </p:txBody>
      </p:sp>
      <p:cxnSp>
        <p:nvCxnSpPr>
          <p:cNvPr name="Connector 20" id="20"/>
          <p:cNvCxnSpPr/>
          <p:nvPr/>
        </p:nvCxnSpPr>
        <p:spPr>
          <a:xfrm rot="-15211" flipH="false" flipV="false">
            <a:off x="8305814" y="2597150"/>
            <a:ext cx="28702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FF8C00">
                <a:alpha val="20000"/>
              </a:srgbClr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name="AutoShape 21" id="21"/>
          <p:cNvSpPr/>
          <p:nvPr/>
        </p:nvSpPr>
        <p:spPr>
          <a:xfrm rot="0" flipH="false" flipV="false">
            <a:off x="8305800" y="2730500"/>
            <a:ext cx="2870200" cy="762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08333"/>
              </a:lnSpc>
              <a:defRPr/>
            </a:pPr>
            <a:r>
              <a:rPr lang="en-US" b="false" i="false" strike="noStrike" u="none" sz="1400">
                <a:solidFill>
                  <a:srgbClr val="555555"/>
                </a:solidFill>
                <a:latin typeface="Noto Sans SC"/>
                <a:ea typeface="Noto Sans SC"/>
                <a:cs typeface="Noto Sans SC"/>
                <a:sym typeface="Noto Sans SC"/>
              </a:rPr>
              <a:t>盘点新手最容易踩的消费陷阱，分析看似超值实则无用的礼包，帮你规避不必要的损失。</a:t>
            </a:r>
            <a:endParaRPr lang="en-US" sz="1100"/>
          </a:p>
        </p:txBody>
      </p:sp>
      <p:sp>
        <p:nvSpPr>
          <p:cNvPr name="AutoShape 22" id="22"/>
          <p:cNvSpPr/>
          <p:nvPr/>
        </p:nvSpPr>
        <p:spPr>
          <a:xfrm rot="0" flipH="false" flipV="false">
            <a:off x="762000" y="4191000"/>
            <a:ext cx="5245100" cy="1841500"/>
          </a:xfrm>
          <a:prstGeom prst="roundRect">
            <a:avLst>
              <a:gd name="adj" fmla="val 0"/>
            </a:avLst>
          </a:prstGeom>
          <a:solidFill>
            <a:srgbClr val="FFFFFF">
              <a:alpha val="70000"/>
            </a:srgbClr>
          </a:solidFill>
          <a:ln w="12700" cmpd="sng" cap="flat">
            <a:solidFill>
              <a:srgbClr val="FF8C00">
                <a:alpha val="30000"/>
              </a:srgbClr>
            </a:solidFill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23" id="23"/>
          <p:cNvSpPr/>
          <p:nvPr/>
        </p:nvSpPr>
        <p:spPr>
          <a:xfrm rot="0" flipH="false" flipV="false">
            <a:off x="762000" y="4191000"/>
            <a:ext cx="76200" cy="1841500"/>
          </a:xfrm>
          <a:prstGeom prst="roundRect">
            <a:avLst>
              <a:gd name="adj" fmla="val 0"/>
            </a:avLst>
          </a:prstGeom>
          <a:solidFill>
            <a:srgbClr val="FF8C00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pic>
        <p:nvPicPr>
          <p:cNvPr name="Picture 24" id="24"/>
          <p:cNvPicPr>
            <a:picLocks noChangeAspect="true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 rot="0" flipH="false" flipV="false">
            <a:off x="1016000" y="4381500"/>
            <a:ext cx="406400" cy="406400"/>
          </a:xfrm>
          <a:prstGeom prst="rect">
            <a:avLst/>
          </a:prstGeom>
        </p:spPr>
      </p:pic>
      <p:sp>
        <p:nvSpPr>
          <p:cNvPr name="AutoShape 25" id="25"/>
          <p:cNvSpPr/>
          <p:nvPr/>
        </p:nvSpPr>
        <p:spPr>
          <a:xfrm rot="0" flipH="false" flipV="false">
            <a:off x="1587500" y="4343400"/>
            <a:ext cx="4064000" cy="444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800">
                <a:solidFill>
                  <a:srgbClr val="333333"/>
                </a:solidFill>
                <a:latin typeface="Noto Sans SC"/>
                <a:ea typeface="Noto Sans SC"/>
                <a:cs typeface="Noto Sans SC"/>
                <a:sym typeface="Noto Sans SC"/>
              </a:rPr>
              <a:t>04. 每日必买：资源最大化利用</a:t>
            </a:r>
            <a:endParaRPr lang="en-US" sz="1100"/>
          </a:p>
        </p:txBody>
      </p:sp>
      <p:cxnSp>
        <p:nvCxnSpPr>
          <p:cNvPr name="Connector 26" id="26"/>
          <p:cNvCxnSpPr/>
          <p:nvPr/>
        </p:nvCxnSpPr>
        <p:spPr>
          <a:xfrm rot="-9216" flipH="false" flipV="false">
            <a:off x="1016009" y="5010150"/>
            <a:ext cx="47371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FF8C00">
                <a:alpha val="20000"/>
              </a:srgbClr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name="AutoShape 27" id="27"/>
          <p:cNvSpPr/>
          <p:nvPr/>
        </p:nvSpPr>
        <p:spPr>
          <a:xfrm rot="0" flipH="false" flipV="false">
            <a:off x="1016000" y="5143500"/>
            <a:ext cx="4737100" cy="762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08333"/>
              </a:lnSpc>
              <a:defRPr/>
            </a:pPr>
            <a:r>
              <a:rPr lang="en-US" b="false" i="false" strike="noStrike" u="none" sz="1400">
                <a:solidFill>
                  <a:srgbClr val="555555"/>
                </a:solidFill>
                <a:latin typeface="Noto Sans SC"/>
                <a:ea typeface="Noto Sans SC"/>
                <a:cs typeface="Noto Sans SC"/>
                <a:sym typeface="Noto Sans SC"/>
              </a:rPr>
              <a:t>筛选商城中性价比极高的每日、每周限时道具，指导玩家用最少的投入获取核心成长资源，实现收益最大化。</a:t>
            </a:r>
            <a:endParaRPr lang="en-US" sz="1100"/>
          </a:p>
        </p:txBody>
      </p:sp>
      <p:sp>
        <p:nvSpPr>
          <p:cNvPr name="AutoShape 28" id="28"/>
          <p:cNvSpPr/>
          <p:nvPr/>
        </p:nvSpPr>
        <p:spPr>
          <a:xfrm rot="0" flipH="false" flipV="false">
            <a:off x="6184900" y="4191000"/>
            <a:ext cx="5245100" cy="1841500"/>
          </a:xfrm>
          <a:prstGeom prst="roundRect">
            <a:avLst>
              <a:gd name="adj" fmla="val 0"/>
            </a:avLst>
          </a:prstGeom>
          <a:solidFill>
            <a:srgbClr val="FFFFFF">
              <a:alpha val="70000"/>
            </a:srgbClr>
          </a:solidFill>
          <a:ln w="12700" cmpd="sng" cap="flat">
            <a:solidFill>
              <a:srgbClr val="FF8C00">
                <a:alpha val="30000"/>
              </a:srgbClr>
            </a:solidFill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29" id="29"/>
          <p:cNvSpPr/>
          <p:nvPr/>
        </p:nvSpPr>
        <p:spPr>
          <a:xfrm rot="0" flipH="false" flipV="false">
            <a:off x="6184900" y="4191000"/>
            <a:ext cx="76200" cy="1841500"/>
          </a:xfrm>
          <a:prstGeom prst="roundRect">
            <a:avLst>
              <a:gd name="adj" fmla="val 0"/>
            </a:avLst>
          </a:prstGeom>
          <a:solidFill>
            <a:srgbClr val="FF8C00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pic>
        <p:nvPicPr>
          <p:cNvPr name="Picture 30" id="30"/>
          <p:cNvPicPr>
            <a:picLocks noChangeAspect="true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 rot="0" flipH="false" flipV="false">
            <a:off x="6438900" y="4381500"/>
            <a:ext cx="406400" cy="406400"/>
          </a:xfrm>
          <a:prstGeom prst="rect">
            <a:avLst/>
          </a:prstGeom>
        </p:spPr>
      </p:pic>
      <p:sp>
        <p:nvSpPr>
          <p:cNvPr name="AutoShape 31" id="31"/>
          <p:cNvSpPr/>
          <p:nvPr/>
        </p:nvSpPr>
        <p:spPr>
          <a:xfrm rot="0" flipH="false" flipV="false">
            <a:off x="7010400" y="4343400"/>
            <a:ext cx="4064000" cy="444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800">
                <a:solidFill>
                  <a:srgbClr val="333333"/>
                </a:solidFill>
                <a:latin typeface="Noto Sans SC"/>
                <a:ea typeface="Noto Sans SC"/>
                <a:cs typeface="Noto Sans SC"/>
                <a:sym typeface="Noto Sans SC"/>
              </a:rPr>
              <a:t>05. 总结建议：各档位最优选择</a:t>
            </a:r>
            <a:endParaRPr lang="en-US" sz="1100"/>
          </a:p>
        </p:txBody>
      </p:sp>
      <p:cxnSp>
        <p:nvCxnSpPr>
          <p:cNvPr name="Connector 32" id="32"/>
          <p:cNvCxnSpPr/>
          <p:nvPr/>
        </p:nvCxnSpPr>
        <p:spPr>
          <a:xfrm rot="-9216" flipH="false" flipV="false">
            <a:off x="6438909" y="5010150"/>
            <a:ext cx="47371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FF8C00">
                <a:alpha val="20000"/>
              </a:srgbClr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name="AutoShape 33" id="33"/>
          <p:cNvSpPr/>
          <p:nvPr/>
        </p:nvSpPr>
        <p:spPr>
          <a:xfrm rot="0" flipH="false" flipV="false">
            <a:off x="6438900" y="5143500"/>
            <a:ext cx="4737100" cy="762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08333"/>
              </a:lnSpc>
              <a:defRPr/>
            </a:pPr>
            <a:r>
              <a:rPr lang="en-US" b="false" i="false" strike="noStrike" u="none" sz="1400">
                <a:solidFill>
                  <a:srgbClr val="555555"/>
                </a:solidFill>
                <a:latin typeface="Noto Sans SC"/>
                <a:ea typeface="Noto Sans SC"/>
                <a:cs typeface="Noto Sans SC"/>
                <a:sym typeface="Noto Sans SC"/>
              </a:rPr>
              <a:t>综合各类玩家的实际体验，总结各消费档位的最优策略与长期规划，帮助大家少走弯路，精准提升游戏体验。</a:t>
            </a:r>
            <a:endParaRPr lang="en-US" sz="1100"/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lum/>
          </a:blip>
          <a:srcRect/>
          <a:stretch>
            <a:fillRect l="0" t="0" r="0" b="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 flipH="false" flipV="false"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2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3" id="3"/>
          <p:cNvSpPr/>
          <p:nvPr/>
        </p:nvSpPr>
        <p:spPr>
          <a:xfrm rot="0" flipH="false" flipV="false">
            <a:off x="762000" y="508000"/>
            <a:ext cx="10668000" cy="635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3200">
                <a:solidFill>
                  <a:srgbClr val="333333"/>
                </a:solidFill>
                <a:latin typeface="Noto Sans SC"/>
                <a:ea typeface="Noto Sans SC"/>
                <a:cs typeface="Noto Sans SC"/>
                <a:sym typeface="Noto Sans SC"/>
              </a:rPr>
              <a:t>01 氪金核心原则</a:t>
            </a:r>
            <a:endParaRPr lang="en-US" sz="1100"/>
          </a:p>
        </p:txBody>
      </p:sp>
      <p:sp>
        <p:nvSpPr>
          <p:cNvPr name="AutoShape 4" id="4"/>
          <p:cNvSpPr/>
          <p:nvPr/>
        </p:nvSpPr>
        <p:spPr>
          <a:xfrm rot="0" flipH="false" flipV="false">
            <a:off x="762000" y="1905000"/>
            <a:ext cx="3378200" cy="2794000"/>
          </a:xfrm>
          <a:prstGeom prst="roundRect">
            <a:avLst>
              <a:gd name="adj" fmla="val 0"/>
            </a:avLst>
          </a:prstGeom>
          <a:solidFill>
            <a:srgbClr val="FFFFFF">
              <a:alpha val="75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5" id="5"/>
          <p:cNvSpPr/>
          <p:nvPr/>
        </p:nvSpPr>
        <p:spPr>
          <a:xfrm rot="0" flipH="false" flipV="false">
            <a:off x="762000" y="1905000"/>
            <a:ext cx="3378200" cy="76200"/>
          </a:xfrm>
          <a:prstGeom prst="roundRect">
            <a:avLst>
              <a:gd name="adj" fmla="val 0"/>
            </a:avLst>
          </a:prstGeom>
          <a:solidFill>
            <a:srgbClr val="FF8C00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pic>
        <p:nvPicPr>
          <p:cNvPr name="Picture 6" id="6"/>
          <p:cNvPicPr>
            <a:picLocks noChangeAspect="true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0" flipH="false" flipV="false">
            <a:off x="952500" y="2222500"/>
            <a:ext cx="406400" cy="406400"/>
          </a:xfrm>
          <a:prstGeom prst="rect">
            <a:avLst/>
          </a:prstGeom>
        </p:spPr>
      </p:pic>
      <p:sp>
        <p:nvSpPr>
          <p:cNvPr name="AutoShape 7" id="7"/>
          <p:cNvSpPr/>
          <p:nvPr/>
        </p:nvSpPr>
        <p:spPr>
          <a:xfrm rot="0" flipH="false" flipV="false">
            <a:off x="1460500" y="2184400"/>
            <a:ext cx="2540000" cy="444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2000">
                <a:solidFill>
                  <a:srgbClr val="333333"/>
                </a:solidFill>
                <a:latin typeface="Noto Sans SC"/>
                <a:ea typeface="Noto Sans SC"/>
                <a:cs typeface="Noto Sans SC"/>
                <a:sym typeface="Noto Sans SC"/>
              </a:rPr>
              <a:t>优先级科学排序</a:t>
            </a:r>
            <a:endParaRPr lang="en-US" sz="1100"/>
          </a:p>
        </p:txBody>
      </p:sp>
      <p:cxnSp>
        <p:nvCxnSpPr>
          <p:cNvPr name="Connector 8" id="8"/>
          <p:cNvCxnSpPr/>
          <p:nvPr/>
        </p:nvCxnSpPr>
        <p:spPr>
          <a:xfrm rot="-14566" flipH="false" flipV="false">
            <a:off x="952513" y="2787650"/>
            <a:ext cx="29972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FF8C00">
                <a:alpha val="30000"/>
              </a:srgbClr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name="AutoShape 9" id="9"/>
          <p:cNvSpPr/>
          <p:nvPr/>
        </p:nvSpPr>
        <p:spPr>
          <a:xfrm rot="0" flipH="false" flipV="false">
            <a:off x="952500" y="3048000"/>
            <a:ext cx="2997200" cy="1397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400">
                <a:solidFill>
                  <a:srgbClr val="555555"/>
                </a:solidFill>
                <a:latin typeface="Noto Sans SC"/>
                <a:ea typeface="Noto Sans SC"/>
                <a:cs typeface="Noto Sans SC"/>
                <a:sym typeface="Noto Sans SC"/>
              </a:rPr>
              <a:t>遵循“月卡 &gt; 战令 &gt; 终身卡 &gt; 周卡/基金/限定礼包”的阶梯顺序，优先选择覆盖率高、回报周期长的基础权益，避免本末倒置。</a:t>
            </a:r>
            <a:endParaRPr lang="en-US" sz="1100"/>
          </a:p>
        </p:txBody>
      </p:sp>
      <p:sp>
        <p:nvSpPr>
          <p:cNvPr name="AutoShape 10" id="10"/>
          <p:cNvSpPr/>
          <p:nvPr/>
        </p:nvSpPr>
        <p:spPr>
          <a:xfrm rot="0" flipH="false" flipV="false">
            <a:off x="4394200" y="1905000"/>
            <a:ext cx="3378200" cy="2794000"/>
          </a:xfrm>
          <a:prstGeom prst="roundRect">
            <a:avLst>
              <a:gd name="adj" fmla="val 0"/>
            </a:avLst>
          </a:prstGeom>
          <a:solidFill>
            <a:srgbClr val="FFFFFF">
              <a:alpha val="75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1" id="11"/>
          <p:cNvSpPr/>
          <p:nvPr/>
        </p:nvSpPr>
        <p:spPr>
          <a:xfrm rot="0" flipH="false" flipV="false">
            <a:off x="4394200" y="1905000"/>
            <a:ext cx="3378200" cy="76200"/>
          </a:xfrm>
          <a:prstGeom prst="roundRect">
            <a:avLst>
              <a:gd name="adj" fmla="val 0"/>
            </a:avLst>
          </a:prstGeom>
          <a:solidFill>
            <a:srgbClr val="FF8C00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pic>
        <p:nvPicPr>
          <p:cNvPr name="Picture 12" id="12"/>
          <p:cNvPicPr>
            <a:picLocks noChangeAspect="true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0" flipH="false" flipV="false">
            <a:off x="4584700" y="2222500"/>
            <a:ext cx="406400" cy="406400"/>
          </a:xfrm>
          <a:prstGeom prst="rect">
            <a:avLst/>
          </a:prstGeom>
        </p:spPr>
      </p:pic>
      <p:sp>
        <p:nvSpPr>
          <p:cNvPr name="AutoShape 13" id="13"/>
          <p:cNvSpPr/>
          <p:nvPr/>
        </p:nvSpPr>
        <p:spPr>
          <a:xfrm rot="0" flipH="false" flipV="false">
            <a:off x="5092700" y="2184400"/>
            <a:ext cx="2540000" cy="444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2000">
                <a:solidFill>
                  <a:srgbClr val="333333"/>
                </a:solidFill>
                <a:latin typeface="Noto Sans SC"/>
                <a:ea typeface="Noto Sans SC"/>
                <a:cs typeface="Noto Sans SC"/>
                <a:sym typeface="Noto Sans SC"/>
              </a:rPr>
              <a:t>聚焦核心资源投入</a:t>
            </a:r>
            <a:endParaRPr lang="en-US" sz="1100"/>
          </a:p>
        </p:txBody>
      </p:sp>
      <p:cxnSp>
        <p:nvCxnSpPr>
          <p:cNvPr name="Connector 14" id="14"/>
          <p:cNvCxnSpPr/>
          <p:nvPr/>
        </p:nvCxnSpPr>
        <p:spPr>
          <a:xfrm rot="-14566" flipH="false" flipV="false">
            <a:off x="4584713" y="2787650"/>
            <a:ext cx="29972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FF8C00">
                <a:alpha val="30000"/>
              </a:srgbClr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name="AutoShape 15" id="15"/>
          <p:cNvSpPr/>
          <p:nvPr/>
        </p:nvSpPr>
        <p:spPr>
          <a:xfrm rot="0" flipH="false" flipV="false">
            <a:off x="4584700" y="3048000"/>
            <a:ext cx="2997200" cy="1397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400">
                <a:solidFill>
                  <a:srgbClr val="555555"/>
                </a:solidFill>
                <a:latin typeface="Noto Sans SC"/>
                <a:ea typeface="Noto Sans SC"/>
                <a:cs typeface="Noto Sans SC"/>
                <a:sym typeface="Noto Sans SC"/>
              </a:rPr>
              <a:t>重点投资“经验加成”“活跃度获取”和“副本次数”这三大核心维度，它们是游戏前期提升进度、拉开差距的最高性价比选择。</a:t>
            </a:r>
            <a:endParaRPr lang="en-US" sz="1100"/>
          </a:p>
        </p:txBody>
      </p:sp>
      <p:sp>
        <p:nvSpPr>
          <p:cNvPr name="AutoShape 16" id="16"/>
          <p:cNvSpPr/>
          <p:nvPr/>
        </p:nvSpPr>
        <p:spPr>
          <a:xfrm rot="0" flipH="false" flipV="false">
            <a:off x="8026400" y="1905000"/>
            <a:ext cx="3403600" cy="2794000"/>
          </a:xfrm>
          <a:prstGeom prst="roundRect">
            <a:avLst>
              <a:gd name="adj" fmla="val 0"/>
            </a:avLst>
          </a:prstGeom>
          <a:solidFill>
            <a:srgbClr val="FFFFFF">
              <a:alpha val="75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7" id="17"/>
          <p:cNvSpPr/>
          <p:nvPr/>
        </p:nvSpPr>
        <p:spPr>
          <a:xfrm rot="0" flipH="false" flipV="false">
            <a:off x="8026400" y="1905000"/>
            <a:ext cx="3403600" cy="76200"/>
          </a:xfrm>
          <a:prstGeom prst="roundRect">
            <a:avLst>
              <a:gd name="adj" fmla="val 0"/>
            </a:avLst>
          </a:prstGeom>
          <a:solidFill>
            <a:srgbClr val="FF8C00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pic>
        <p:nvPicPr>
          <p:cNvPr name="Picture 18" id="18"/>
          <p:cNvPicPr>
            <a:picLocks noChangeAspect="true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0" flipH="false" flipV="false">
            <a:off x="8216900" y="2222500"/>
            <a:ext cx="406400" cy="406400"/>
          </a:xfrm>
          <a:prstGeom prst="rect">
            <a:avLst/>
          </a:prstGeom>
        </p:spPr>
      </p:pic>
      <p:sp>
        <p:nvSpPr>
          <p:cNvPr name="AutoShape 19" id="19"/>
          <p:cNvSpPr/>
          <p:nvPr/>
        </p:nvSpPr>
        <p:spPr>
          <a:xfrm rot="0" flipH="false" flipV="false">
            <a:off x="8724900" y="2184400"/>
            <a:ext cx="2540000" cy="444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2000">
                <a:solidFill>
                  <a:srgbClr val="333333"/>
                </a:solidFill>
                <a:latin typeface="Noto Sans SC"/>
                <a:ea typeface="Noto Sans SC"/>
                <a:cs typeface="Noto Sans SC"/>
                <a:sym typeface="Noto Sans SC"/>
              </a:rPr>
              <a:t>保持理性消费心态</a:t>
            </a:r>
            <a:endParaRPr lang="en-US" sz="1100"/>
          </a:p>
        </p:txBody>
      </p:sp>
      <p:cxnSp>
        <p:nvCxnSpPr>
          <p:cNvPr name="Connector 20" id="20"/>
          <p:cNvCxnSpPr/>
          <p:nvPr/>
        </p:nvCxnSpPr>
        <p:spPr>
          <a:xfrm rot="-14444" flipH="false" flipV="false">
            <a:off x="8216913" y="2787650"/>
            <a:ext cx="30226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FF8C00">
                <a:alpha val="30000"/>
              </a:srgbClr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name="AutoShape 21" id="21"/>
          <p:cNvSpPr/>
          <p:nvPr/>
        </p:nvSpPr>
        <p:spPr>
          <a:xfrm rot="0" flipH="false" flipV="false">
            <a:off x="8216900" y="3048000"/>
            <a:ext cx="3022600" cy="1397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false" i="false" strike="noStrike" u="none" sz="1400">
                <a:solidFill>
                  <a:srgbClr val="555555"/>
                </a:solidFill>
                <a:latin typeface="Noto Sans SC"/>
                <a:ea typeface="Noto Sans SC"/>
                <a:cs typeface="Noto Sans SC"/>
                <a:sym typeface="Noto Sans SC"/>
              </a:rPr>
              <a:t>摒弃“抽奖上头”和“冲动剁手”的行为，不被外观和限定噱头绑架，理性规划每一笔预算，让每一分投入都能转化为游戏体验的实质提升。</a:t>
            </a:r>
            <a:endParaRPr lang="en-US" sz="1100"/>
          </a:p>
        </p:txBody>
      </p:sp>
      <p:sp>
        <p:nvSpPr>
          <p:cNvPr name="AutoShape 22" id="22"/>
          <p:cNvSpPr/>
          <p:nvPr/>
        </p:nvSpPr>
        <p:spPr>
          <a:xfrm rot="0" flipH="false" flipV="false">
            <a:off x="762000" y="5207000"/>
            <a:ext cx="10668000" cy="1016000"/>
          </a:xfrm>
          <a:prstGeom prst="roundRect">
            <a:avLst>
              <a:gd name="adj" fmla="val 0"/>
            </a:avLst>
          </a:prstGeom>
          <a:solidFill>
            <a:srgbClr val="FF8C00">
              <a:alpha val="9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pic>
        <p:nvPicPr>
          <p:cNvPr name="Picture 23" id="23"/>
          <p:cNvPicPr>
            <a:picLocks noChangeAspect="true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 rot="0" flipH="false" flipV="false">
            <a:off x="1016000" y="5448300"/>
            <a:ext cx="533400" cy="533400"/>
          </a:xfrm>
          <a:prstGeom prst="rect">
            <a:avLst/>
          </a:prstGeom>
        </p:spPr>
      </p:pic>
      <p:sp>
        <p:nvSpPr>
          <p:cNvPr name="AutoShape 24" id="24"/>
          <p:cNvSpPr/>
          <p:nvPr/>
        </p:nvSpPr>
        <p:spPr>
          <a:xfrm rot="0" flipH="false" flipV="false">
            <a:off x="1905000" y="5359400"/>
            <a:ext cx="9271000" cy="7112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800">
                <a:solidFill>
                  <a:srgbClr val="FFFFFF"/>
                </a:solidFill>
                <a:latin typeface="Noto Sans SC"/>
                <a:ea typeface="Noto Sans SC"/>
                <a:cs typeface="Noto Sans SC"/>
                <a:sym typeface="Noto Sans SC"/>
              </a:rPr>
              <a:t>“月卡战令是基础，长期投资看终身，抽奖礼包需谨慎。”</a:t>
            </a:r>
            <a:r>
              <a:rPr lang="en-US" b="false" i="false" strike="noStrike" u="none" sz="1600">
                <a:solidFill>
                  <a:srgbClr val="1F2329"/>
                </a:solidFill>
                <a:latin typeface="Noto Sans SC"/>
                <a:ea typeface="Noto Sans SC"/>
                <a:cs typeface="Noto Sans SC"/>
                <a:sym typeface="Noto Sans SC"/>
              </a:rPr>
              <a:t/>
            </a:r>
            <a:endParaRPr lang="en-US" sz="1100"/>
          </a:p>
          <a:p>
            <a:pPr algn="l" marL="0" indent="0">
              <a:lnSpc>
                <a:spcPct val="125000"/>
              </a:lnSpc>
            </a:pPr>
            <a:r>
              <a:rPr lang="en-US" b="false" i="false" strike="noStrike" u="none" sz="1400">
                <a:solidFill>
                  <a:srgbClr val="FFFFFF">
                    <a:alpha val="90196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牢记这一核心口诀，才能在游戏的经济系统中游刃有余，实现投入产出最大化。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lum/>
          </a:blip>
          <a:srcRect/>
          <a:stretch>
            <a:fillRect l="0" t="0" r="0" b="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 flipH="false" flipV="false"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2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3" id="3"/>
          <p:cNvSpPr/>
          <p:nvPr/>
        </p:nvSpPr>
        <p:spPr>
          <a:xfrm rot="0" flipH="false" flipV="false">
            <a:off x="762000" y="508000"/>
            <a:ext cx="10668000" cy="635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3200">
                <a:solidFill>
                  <a:srgbClr val="333333"/>
                </a:solidFill>
                <a:latin typeface="Noto Sans SC"/>
                <a:ea typeface="Noto Sans SC"/>
                <a:cs typeface="Noto Sans SC"/>
                <a:sym typeface="Noto Sans SC"/>
              </a:rPr>
              <a:t>02 分档攻略：零氪玩家 (¥0)</a:t>
            </a:r>
            <a:endParaRPr lang="en-US" sz="1100"/>
          </a:p>
        </p:txBody>
      </p: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rcRect l="0" r="0" t="8278" b="8278"/>
          <a:stretch>
            <a:fillRect/>
          </a:stretch>
        </p:blipFill>
        <p:spPr>
          <a:xfrm rot="0" flipH="false" flipV="false">
            <a:off x="762000" y="1778000"/>
            <a:ext cx="3556000" cy="3683000"/>
          </a:xfrm>
          <a:prstGeom prst="rect">
            <a:avLst/>
          </a:prstGeom>
          <a:noFill/>
          <a:ln w="25400" cmpd="sng" cap="flat">
            <a:noFill/>
            <a:prstDash val="solid"/>
            <a:round/>
          </a:ln>
        </p:spPr>
      </p:pic>
      <p:sp>
        <p:nvSpPr>
          <p:cNvPr name="AutoShape 5" id="5"/>
          <p:cNvSpPr/>
          <p:nvPr/>
        </p:nvSpPr>
        <p:spPr>
          <a:xfrm rot="0" flipH="false" flipV="false">
            <a:off x="762000" y="5651500"/>
            <a:ext cx="3556000" cy="762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16666"/>
              </a:lnSpc>
              <a:defRPr/>
            </a:pPr>
            <a:r>
              <a:rPr lang="en-US" b="false" i="false" strike="noStrike" u="none" sz="1600">
                <a:solidFill>
                  <a:srgbClr val="555555"/>
                </a:solidFill>
                <a:latin typeface="Noto Sans SC"/>
                <a:ea typeface="Noto Sans SC"/>
                <a:cs typeface="Noto Sans SC"/>
                <a:sym typeface="Noto Sans SC"/>
              </a:rPr>
              <a:t>虽然不投入资金，但通过合理规划，依然能体验游戏核心乐趣，享受休闲养成的慢节奏。</a:t>
            </a:r>
            <a:endParaRPr lang="en-US" sz="1100"/>
          </a:p>
        </p:txBody>
      </p:sp>
      <p:cxnSp>
        <p:nvCxnSpPr>
          <p:cNvPr name="Connector 6" id="6"/>
          <p:cNvCxnSpPr/>
          <p:nvPr/>
        </p:nvCxnSpPr>
        <p:spPr>
          <a:xfrm rot="5390450" flipH="false" flipV="false">
            <a:off x="2540000" y="4057659"/>
            <a:ext cx="4572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FF8C00">
                <a:alpha val="40000"/>
              </a:srgbClr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name="AutoShape 7" id="7"/>
          <p:cNvSpPr/>
          <p:nvPr/>
        </p:nvSpPr>
        <p:spPr>
          <a:xfrm rot="0" flipH="false" flipV="false">
            <a:off x="5207000" y="1778000"/>
            <a:ext cx="6477000" cy="1333500"/>
          </a:xfrm>
          <a:prstGeom prst="roundRect">
            <a:avLst>
              <a:gd name="adj" fmla="val 0"/>
            </a:avLst>
          </a:prstGeom>
          <a:solidFill>
            <a:srgbClr val="FFFFFF">
              <a:alpha val="75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8" id="8"/>
          <p:cNvSpPr/>
          <p:nvPr/>
        </p:nvSpPr>
        <p:spPr>
          <a:xfrm rot="0" flipH="false" flipV="false">
            <a:off x="5207000" y="1778000"/>
            <a:ext cx="76200" cy="1333500"/>
          </a:xfrm>
          <a:prstGeom prst="roundRect">
            <a:avLst>
              <a:gd name="adj" fmla="val 0"/>
            </a:avLst>
          </a:prstGeom>
          <a:solidFill>
            <a:srgbClr val="FF8C00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pic>
        <p:nvPicPr>
          <p:cNvPr name="Picture 9" id="9"/>
          <p:cNvPicPr>
            <a:picLocks noChangeAspect="true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0" flipH="false" flipV="false">
            <a:off x="5461000" y="1905000"/>
            <a:ext cx="406400" cy="406400"/>
          </a:xfrm>
          <a:prstGeom prst="rect">
            <a:avLst/>
          </a:prstGeom>
        </p:spPr>
      </p:pic>
      <p:sp>
        <p:nvSpPr>
          <p:cNvPr name="AutoShape 10" id="10"/>
          <p:cNvSpPr/>
          <p:nvPr/>
        </p:nvSpPr>
        <p:spPr>
          <a:xfrm rot="0" flipH="false" flipV="false">
            <a:off x="6032500" y="1905000"/>
            <a:ext cx="5461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800">
                <a:solidFill>
                  <a:srgbClr val="333333"/>
                </a:solidFill>
                <a:latin typeface="Noto Sans SC"/>
                <a:ea typeface="Noto Sans SC"/>
                <a:cs typeface="Noto Sans SC"/>
                <a:sym typeface="Noto Sans SC"/>
              </a:rPr>
              <a:t>首选职业：吉他（法师转职）</a:t>
            </a:r>
            <a:endParaRPr lang="en-US" sz="1100"/>
          </a:p>
        </p:txBody>
      </p:sp>
      <p:sp>
        <p:nvSpPr>
          <p:cNvPr name="AutoShape 11" id="11"/>
          <p:cNvSpPr/>
          <p:nvPr/>
        </p:nvSpPr>
        <p:spPr>
          <a:xfrm rot="0" flipH="false" flipV="false">
            <a:off x="5461000" y="2413000"/>
            <a:ext cx="5842000" cy="635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08333"/>
              </a:lnSpc>
              <a:defRPr/>
            </a:pPr>
            <a:r>
              <a:rPr lang="en-US" b="false" i="false" strike="noStrike" u="none" sz="1400">
                <a:solidFill>
                  <a:srgbClr val="555555"/>
                </a:solidFill>
                <a:latin typeface="Noto Sans SC"/>
                <a:ea typeface="Noto Sans SC"/>
                <a:cs typeface="Noto Sans SC"/>
                <a:sym typeface="Noto Sans SC"/>
              </a:rPr>
              <a:t>作为团队核心辅助，对装备和资源依赖极低，操作门槛友好，是组队副本中最抢手的平民职业，成型压力小。</a:t>
            </a:r>
            <a:endParaRPr lang="en-US" sz="1100"/>
          </a:p>
        </p:txBody>
      </p:sp>
      <p:sp>
        <p:nvSpPr>
          <p:cNvPr name="AutoShape 12" id="12"/>
          <p:cNvSpPr/>
          <p:nvPr/>
        </p:nvSpPr>
        <p:spPr>
          <a:xfrm rot="0" flipH="false" flipV="false">
            <a:off x="5207000" y="3365500"/>
            <a:ext cx="6477000" cy="1714500"/>
          </a:xfrm>
          <a:prstGeom prst="roundRect">
            <a:avLst>
              <a:gd name="adj" fmla="val 0"/>
            </a:avLst>
          </a:prstGeom>
          <a:solidFill>
            <a:srgbClr val="FFFFFF">
              <a:alpha val="75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3" id="13"/>
          <p:cNvSpPr/>
          <p:nvPr/>
        </p:nvSpPr>
        <p:spPr>
          <a:xfrm rot="0" flipH="false" flipV="false">
            <a:off x="5207000" y="3365500"/>
            <a:ext cx="76200" cy="1714500"/>
          </a:xfrm>
          <a:prstGeom prst="roundRect">
            <a:avLst>
              <a:gd name="adj" fmla="val 0"/>
            </a:avLst>
          </a:prstGeom>
          <a:solidFill>
            <a:srgbClr val="FF8C00">
              <a:alpha val="6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pic>
        <p:nvPicPr>
          <p:cNvPr name="Picture 14" id="14"/>
          <p:cNvPicPr>
            <a:picLocks noChangeAspect="true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0" flipH="false" flipV="false">
            <a:off x="5461000" y="3492500"/>
            <a:ext cx="406400" cy="406400"/>
          </a:xfrm>
          <a:prstGeom prst="rect">
            <a:avLst/>
          </a:prstGeom>
        </p:spPr>
      </p:pic>
      <p:sp>
        <p:nvSpPr>
          <p:cNvPr name="AutoShape 15" id="15"/>
          <p:cNvSpPr/>
          <p:nvPr/>
        </p:nvSpPr>
        <p:spPr>
          <a:xfrm rot="0" flipH="false" flipV="false">
            <a:off x="6032500" y="3492500"/>
            <a:ext cx="5461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800">
                <a:solidFill>
                  <a:srgbClr val="333333"/>
                </a:solidFill>
                <a:latin typeface="Noto Sans SC"/>
                <a:ea typeface="Noto Sans SC"/>
                <a:cs typeface="Noto Sans SC"/>
                <a:sym typeface="Noto Sans SC"/>
              </a:rPr>
              <a:t>核心玩法：稳扎稳打，积少成多</a:t>
            </a:r>
            <a:endParaRPr lang="en-US" sz="1100"/>
          </a:p>
        </p:txBody>
      </p:sp>
      <p:sp>
        <p:nvSpPr>
          <p:cNvPr name="AutoShape 16" id="16"/>
          <p:cNvSpPr/>
          <p:nvPr/>
        </p:nvSpPr>
        <p:spPr>
          <a:xfrm rot="0" flipH="false" flipV="false">
            <a:off x="5461000" y="4064000"/>
            <a:ext cx="2857500" cy="889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08333"/>
              </a:lnSpc>
              <a:defRPr/>
            </a:pPr>
            <a:r>
              <a:rPr lang="en-US" b="true" i="false" strike="noStrike" u="none" sz="1400">
                <a:solidFill>
                  <a:srgbClr val="FF8C00"/>
                </a:solidFill>
                <a:latin typeface="Noto Sans SC"/>
                <a:ea typeface="Noto Sans SC"/>
                <a:cs typeface="Noto Sans SC"/>
                <a:sym typeface="Noto Sans SC"/>
              </a:rPr>
              <a:t>每日任务全清：</a:t>
            </a:r>
            <a:r>
              <a:rPr lang="en-US" b="false" i="false" strike="noStrike" u="none" sz="1300">
                <a:solidFill>
                  <a:srgbClr val="555555"/>
                </a:solidFill>
                <a:latin typeface="Noto Sans SC"/>
                <a:ea typeface="Noto Sans SC"/>
                <a:cs typeface="Noto Sans SC"/>
                <a:sym typeface="Noto Sans SC"/>
              </a:rPr>
              <a:t>坚持完成组队副本、怪物大厦和精英本，获取稳定的经验与基础资源，不浪费任何免费收益。</a:t>
            </a:r>
            <a:endParaRPr lang="en-US" sz="1100"/>
          </a:p>
        </p:txBody>
      </p:sp>
      <p:cxnSp>
        <p:nvCxnSpPr>
          <p:cNvPr name="Connector 17" id="17"/>
          <p:cNvCxnSpPr/>
          <p:nvPr/>
        </p:nvCxnSpPr>
        <p:spPr>
          <a:xfrm rot="5342709" flipH="false" flipV="false">
            <a:off x="8001000" y="4502203"/>
            <a:ext cx="762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969696">
                <a:alpha val="4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18" id="18"/>
          <p:cNvSpPr/>
          <p:nvPr/>
        </p:nvSpPr>
        <p:spPr>
          <a:xfrm rot="0" flipH="false" flipV="false">
            <a:off x="8509000" y="4064000"/>
            <a:ext cx="2857500" cy="889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08333"/>
              </a:lnSpc>
              <a:defRPr/>
            </a:pPr>
            <a:r>
              <a:rPr lang="en-US" b="true" i="false" strike="noStrike" u="none" sz="1400">
                <a:solidFill>
                  <a:srgbClr val="FF8C00"/>
                </a:solidFill>
                <a:latin typeface="Noto Sans SC"/>
                <a:ea typeface="Noto Sans SC"/>
                <a:cs typeface="Noto Sans SC"/>
                <a:sym typeface="Noto Sans SC"/>
              </a:rPr>
              <a:t>攒币换购核心：</a:t>
            </a:r>
            <a:r>
              <a:rPr lang="en-US" b="false" i="false" strike="noStrike" u="none" sz="1300">
                <a:solidFill>
                  <a:srgbClr val="555555"/>
                </a:solidFill>
                <a:latin typeface="Noto Sans SC"/>
                <a:ea typeface="Noto Sans SC"/>
                <a:cs typeface="Noto Sans SC"/>
                <a:sym typeface="Noto Sans SC"/>
              </a:rPr>
              <a:t>通过日常搬砖积攒彩虹币，优先兑换宠物、关键贴膜等道具，拒绝冲动消费，慢慢提升战力。</a:t>
            </a:r>
            <a:endParaRPr lang="en-US" sz="1100"/>
          </a:p>
        </p:txBody>
      </p:sp>
      <p:sp>
        <p:nvSpPr>
          <p:cNvPr name="AutoShape 19" id="19"/>
          <p:cNvSpPr/>
          <p:nvPr/>
        </p:nvSpPr>
        <p:spPr>
          <a:xfrm rot="0" flipH="false" flipV="false">
            <a:off x="5207000" y="5334000"/>
            <a:ext cx="6477000" cy="1143000"/>
          </a:xfrm>
          <a:prstGeom prst="roundRect">
            <a:avLst>
              <a:gd name="adj" fmla="val 0"/>
            </a:avLst>
          </a:prstGeom>
          <a:solidFill>
            <a:srgbClr val="FFF8EB">
              <a:alpha val="9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20" id="20"/>
          <p:cNvSpPr/>
          <p:nvPr/>
        </p:nvSpPr>
        <p:spPr>
          <a:xfrm rot="0" flipH="false" flipV="false">
            <a:off x="5207000" y="5334000"/>
            <a:ext cx="76200" cy="1143000"/>
          </a:xfrm>
          <a:prstGeom prst="roundRect">
            <a:avLst>
              <a:gd name="adj" fmla="val 0"/>
            </a:avLst>
          </a:prstGeom>
          <a:solidFill>
            <a:srgbClr val="FF6400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pic>
        <p:nvPicPr>
          <p:cNvPr name="Picture 21" id="21"/>
          <p:cNvPicPr>
            <a:picLocks noChangeAspect="true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0" flipH="false" flipV="false">
            <a:off x="5461000" y="5461000"/>
            <a:ext cx="355600" cy="355600"/>
          </a:xfrm>
          <a:prstGeom prst="rect">
            <a:avLst/>
          </a:prstGeom>
        </p:spPr>
      </p:pic>
      <p:sp>
        <p:nvSpPr>
          <p:cNvPr name="AutoShape 22" id="22"/>
          <p:cNvSpPr/>
          <p:nvPr/>
        </p:nvSpPr>
        <p:spPr>
          <a:xfrm rot="0" flipH="false" flipV="false">
            <a:off x="5969000" y="5461000"/>
            <a:ext cx="5461000" cy="3302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700">
                <a:solidFill>
                  <a:srgbClr val="333333"/>
                </a:solidFill>
                <a:latin typeface="Noto Sans SC"/>
                <a:ea typeface="Noto Sans SC"/>
                <a:cs typeface="Noto Sans SC"/>
                <a:sym typeface="Noto Sans SC"/>
              </a:rPr>
              <a:t>避坑铁律：白嫖到底，绝不碰“赌”</a:t>
            </a:r>
            <a:endParaRPr lang="en-US" sz="1100"/>
          </a:p>
        </p:txBody>
      </p:sp>
      <p:sp>
        <p:nvSpPr>
          <p:cNvPr name="AutoShape 23" id="23"/>
          <p:cNvSpPr/>
          <p:nvPr/>
        </p:nvSpPr>
        <p:spPr>
          <a:xfrm rot="0" flipH="false" flipV="false">
            <a:off x="5461000" y="5905500"/>
            <a:ext cx="5778500" cy="444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00000"/>
              </a:lnSpc>
              <a:defRPr/>
            </a:pPr>
            <a:r>
              <a:rPr lang="en-US" b="false" i="false" strike="noStrike" u="none" sz="1400">
                <a:solidFill>
                  <a:srgbClr val="555555"/>
                </a:solidFill>
                <a:latin typeface="Noto Sans SC"/>
                <a:ea typeface="Noto Sans SC"/>
                <a:cs typeface="Noto Sans SC"/>
                <a:sym typeface="Noto Sans SC"/>
              </a:rPr>
              <a:t>任何形式的抽奖、概率礼包和直购道具都不要尝试，保护游戏心态，避免因资源投入不均导致体验失衡。</a:t>
            </a:r>
            <a:endParaRPr lang="en-US" sz="1100"/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lum/>
          </a:blip>
          <a:srcRect/>
          <a:stretch>
            <a:fillRect l="0" t="0" r="0" b="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 flipH="false" flipV="false"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2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3" id="3"/>
          <p:cNvSpPr/>
          <p:nvPr/>
        </p:nvSpPr>
        <p:spPr>
          <a:xfrm rot="0" flipH="false" flipV="false">
            <a:off x="762000" y="508000"/>
            <a:ext cx="10668000" cy="571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3200">
                <a:solidFill>
                  <a:srgbClr val="333333"/>
                </a:solidFill>
                <a:latin typeface="Noto Sans SC"/>
                <a:ea typeface="Noto Sans SC"/>
                <a:cs typeface="Noto Sans SC"/>
                <a:sym typeface="Noto Sans SC"/>
              </a:rPr>
              <a:t>02 分档攻略：微氪玩家 (¥128)</a:t>
            </a:r>
            <a:endParaRPr lang="en-US" sz="1100"/>
          </a:p>
        </p:txBody>
      </p:sp>
      <p:sp>
        <p:nvSpPr>
          <p:cNvPr name="AutoShape 4" id="4"/>
          <p:cNvSpPr/>
          <p:nvPr/>
        </p:nvSpPr>
        <p:spPr>
          <a:xfrm rot="0" flipH="false" flipV="false">
            <a:off x="762000" y="1651000"/>
            <a:ext cx="2540000" cy="2794000"/>
          </a:xfrm>
          <a:prstGeom prst="roundRect">
            <a:avLst>
              <a:gd name="adj" fmla="val 0"/>
            </a:avLst>
          </a:prstGeom>
          <a:solidFill>
            <a:srgbClr val="FFFFFF">
              <a:alpha val="7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pic>
        <p:nvPicPr>
          <p:cNvPr name="Picture 5" id="5"/>
          <p:cNvPicPr>
            <a:picLocks noChangeAspect="true"/>
          </p:cNvPicPr>
          <p:nvPr/>
        </p:nvPicPr>
        <p:blipFill>
          <a:blip r:embed="rId3"/>
          <a:srcRect l="0" r="0" t="14329" b="14329"/>
          <a:stretch>
            <a:fillRect/>
          </a:stretch>
        </p:blipFill>
        <p:spPr>
          <a:xfrm rot="0" flipH="false" flipV="false">
            <a:off x="889000" y="1778000"/>
            <a:ext cx="2286000" cy="2286000"/>
          </a:xfrm>
          <a:prstGeom prst="rect">
            <a:avLst/>
          </a:prstGeom>
          <a:noFill/>
          <a:ln w="25400" cmpd="sng" cap="flat">
            <a:noFill/>
            <a:prstDash val="solid"/>
            <a:round/>
          </a:ln>
        </p:spPr>
      </p:pic>
      <p:sp>
        <p:nvSpPr>
          <p:cNvPr name="AutoShape 6" id="6"/>
          <p:cNvSpPr/>
          <p:nvPr/>
        </p:nvSpPr>
        <p:spPr>
          <a:xfrm rot="0" flipH="false" flipV="false">
            <a:off x="762000" y="4572000"/>
            <a:ext cx="2540000" cy="635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ctr" marL="0" indent="0">
              <a:lnSpc>
                <a:spcPct val="125000"/>
              </a:lnSpc>
              <a:defRPr/>
            </a:pPr>
            <a:r>
              <a:rPr lang="en-US" b="true" i="false" strike="noStrike" u="none" sz="1600">
                <a:solidFill>
                  <a:srgbClr val="333333"/>
                </a:solidFill>
                <a:latin typeface="Noto Sans SC"/>
                <a:ea typeface="Noto Sans SC"/>
                <a:cs typeface="Noto Sans SC"/>
                <a:sym typeface="Noto Sans SC"/>
              </a:rPr>
              <a:t>推荐职业：狂战士</a:t>
            </a:r>
            <a:r>
              <a:rPr lang="en-US" b="false" i="false" strike="noStrike" u="none" sz="1600">
                <a:solidFill>
                  <a:srgbClr val="1F2329"/>
                </a:solidFill>
                <a:latin typeface="Noto Sans SC"/>
                <a:ea typeface="Noto Sans SC"/>
                <a:cs typeface="Noto Sans SC"/>
                <a:sym typeface="Noto Sans SC"/>
              </a:rPr>
              <a:t/>
            </a:r>
            <a:endParaRPr lang="en-US" sz="1100"/>
          </a:p>
          <a:p>
            <a:pPr algn="ctr" marL="0" indent="0">
              <a:lnSpc>
                <a:spcPct val="125000"/>
              </a:lnSpc>
            </a:pPr>
            <a:r>
              <a:rPr lang="en-US" b="false" i="false" strike="noStrike" u="none" sz="1300">
                <a:solidFill>
                  <a:srgbClr val="666666"/>
                </a:solidFill>
                <a:latin typeface="Noto Sans SC"/>
                <a:ea typeface="Noto Sans SC"/>
                <a:cs typeface="Noto Sans SC"/>
                <a:sym typeface="Noto Sans SC"/>
              </a:rPr>
              <a:t>输出暴力，上手简单，适配新手</a:t>
            </a:r>
          </a:p>
        </p:txBody>
      </p:sp>
      <p:cxnSp>
        <p:nvCxnSpPr>
          <p:cNvPr name="Connector 7" id="7"/>
          <p:cNvCxnSpPr/>
          <p:nvPr/>
        </p:nvCxnSpPr>
        <p:spPr>
          <a:xfrm rot="5390177" flipH="false" flipV="false">
            <a:off x="1587500" y="3867159"/>
            <a:ext cx="4445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FF8C00">
                <a:alpha val="30000"/>
              </a:srgbClr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name="AutoShape 8" id="8"/>
          <p:cNvSpPr/>
          <p:nvPr/>
        </p:nvSpPr>
        <p:spPr>
          <a:xfrm rot="0" flipH="false" flipV="false">
            <a:off x="4191000" y="1651000"/>
            <a:ext cx="7239000" cy="1143000"/>
          </a:xfrm>
          <a:prstGeom prst="roundRect">
            <a:avLst>
              <a:gd name="adj" fmla="val 0"/>
            </a:avLst>
          </a:prstGeom>
          <a:solidFill>
            <a:srgbClr val="FF8C00">
              <a:alpha val="1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9" id="9"/>
          <p:cNvSpPr/>
          <p:nvPr/>
        </p:nvSpPr>
        <p:spPr>
          <a:xfrm rot="0" flipH="false" flipV="false">
            <a:off x="4191000" y="1651000"/>
            <a:ext cx="76200" cy="1143000"/>
          </a:xfrm>
          <a:prstGeom prst="roundRect">
            <a:avLst>
              <a:gd name="adj" fmla="val 0"/>
            </a:avLst>
          </a:prstGeom>
          <a:solidFill>
            <a:srgbClr val="FF8C00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0" id="10"/>
          <p:cNvSpPr/>
          <p:nvPr/>
        </p:nvSpPr>
        <p:spPr>
          <a:xfrm rot="0" flipH="false" flipV="false">
            <a:off x="4445000" y="1714500"/>
            <a:ext cx="6731000" cy="1016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08333"/>
              </a:lnSpc>
              <a:defRPr/>
            </a:pPr>
            <a:r>
              <a:rPr lang="en-US" b="true" i="false" strike="noStrike" u="none" sz="1800">
                <a:solidFill>
                  <a:srgbClr val="FF8C00"/>
                </a:solidFill>
                <a:latin typeface="Noto Sans SC"/>
                <a:ea typeface="Noto Sans SC"/>
                <a:cs typeface="Noto Sans SC"/>
                <a:sym typeface="Noto Sans SC"/>
              </a:rPr>
              <a:t>性价比之王 · 总预算仅需 128元</a:t>
            </a:r>
            <a:r>
              <a:rPr lang="en-US" b="false" i="false" strike="noStrike" u="none" sz="1600">
                <a:solidFill>
                  <a:srgbClr val="1F2329"/>
                </a:solidFill>
                <a:latin typeface="Noto Sans SC"/>
                <a:ea typeface="Noto Sans SC"/>
                <a:cs typeface="Noto Sans SC"/>
                <a:sym typeface="Noto Sans SC"/>
              </a:rPr>
              <a:t/>
            </a:r>
            <a:endParaRPr lang="en-US" sz="1100"/>
          </a:p>
          <a:p>
            <a:pPr algn="l" marL="0" indent="0">
              <a:lnSpc>
                <a:spcPct val="108333"/>
              </a:lnSpc>
            </a:pPr>
            <a:r>
              <a:rPr lang="en-US" b="false" i="false" strike="noStrike" u="none" sz="1400">
                <a:solidFill>
                  <a:srgbClr val="555555"/>
                </a:solidFill>
                <a:latin typeface="Noto Sans SC"/>
                <a:ea typeface="Noto Sans SC"/>
                <a:cs typeface="Noto Sans SC"/>
                <a:sym typeface="Noto Sans SC"/>
              </a:rPr>
              <a:t>由 30元月卡 + 98元战令 组合而成，以极低成本解锁游戏核心资源与养成加速，是体验大幅提升的最优选方案。</a:t>
            </a:r>
          </a:p>
        </p:txBody>
      </p:sp>
      <p:sp>
        <p:nvSpPr>
          <p:cNvPr name="AutoShape 11" id="11"/>
          <p:cNvSpPr/>
          <p:nvPr/>
        </p:nvSpPr>
        <p:spPr>
          <a:xfrm rot="0" flipH="false" flipV="false">
            <a:off x="4191000" y="3175000"/>
            <a:ext cx="3492500" cy="1714500"/>
          </a:xfrm>
          <a:prstGeom prst="roundRect">
            <a:avLst>
              <a:gd name="adj" fmla="val 0"/>
            </a:avLst>
          </a:prstGeom>
          <a:solidFill>
            <a:srgbClr val="FFFFFF">
              <a:alpha val="70000"/>
            </a:srgbClr>
          </a:solidFill>
          <a:ln w="12700" cmpd="sng" cap="flat">
            <a:solidFill>
              <a:srgbClr val="FF8C00">
                <a:alpha val="40000"/>
              </a:srgbClr>
            </a:solidFill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pic>
        <p:nvPicPr>
          <p:cNvPr name="Picture 12" id="12"/>
          <p:cNvPicPr>
            <a:picLocks noChangeAspect="true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0" flipH="false" flipV="false">
            <a:off x="4318000" y="3302000"/>
            <a:ext cx="304800" cy="304800"/>
          </a:xfrm>
          <a:prstGeom prst="rect">
            <a:avLst/>
          </a:prstGeom>
        </p:spPr>
      </p:pic>
      <p:sp>
        <p:nvSpPr>
          <p:cNvPr name="AutoShape 13" id="13"/>
          <p:cNvSpPr/>
          <p:nvPr/>
        </p:nvSpPr>
        <p:spPr>
          <a:xfrm rot="0" flipH="false" flipV="false">
            <a:off x="4699000" y="3276600"/>
            <a:ext cx="2794000" cy="3556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600">
                <a:solidFill>
                  <a:srgbClr val="333333"/>
                </a:solidFill>
                <a:latin typeface="Noto Sans SC"/>
                <a:ea typeface="Noto Sans SC"/>
                <a:cs typeface="Noto Sans SC"/>
                <a:sym typeface="Noto Sans SC"/>
              </a:rPr>
              <a:t>01. 月卡 (优先级最高)</a:t>
            </a:r>
            <a:endParaRPr lang="en-US" sz="1100"/>
          </a:p>
        </p:txBody>
      </p:sp>
      <p:cxnSp>
        <p:nvCxnSpPr>
          <p:cNvPr name="Connector 14" id="14"/>
          <p:cNvCxnSpPr/>
          <p:nvPr/>
        </p:nvCxnSpPr>
        <p:spPr>
          <a:xfrm rot="-13481" flipH="false" flipV="false">
            <a:off x="4318012" y="3740150"/>
            <a:ext cx="32385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000000">
                <a:alpha val="1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15" id="15"/>
          <p:cNvSpPr/>
          <p:nvPr/>
        </p:nvSpPr>
        <p:spPr>
          <a:xfrm rot="0" flipH="false" flipV="false">
            <a:off x="4318000" y="3873500"/>
            <a:ext cx="3238500" cy="889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08333"/>
              </a:lnSpc>
              <a:defRPr/>
            </a:pPr>
            <a:r>
              <a:rPr lang="en-US" b="false" i="false" strike="noStrike" u="none" sz="1300">
                <a:solidFill>
                  <a:srgbClr val="555555"/>
                </a:solidFill>
                <a:latin typeface="Noto Sans SC"/>
                <a:ea typeface="Noto Sans SC"/>
                <a:cs typeface="Noto Sans SC"/>
                <a:sym typeface="Noto Sans SC"/>
              </a:rPr>
              <a:t>每日领4000点券，享11%经验与彩虹币兑换加成，还能解锁首充奖励，是长期游玩的基础保障。</a:t>
            </a:r>
            <a:endParaRPr lang="en-US" sz="1100"/>
          </a:p>
        </p:txBody>
      </p:sp>
      <p:sp>
        <p:nvSpPr>
          <p:cNvPr name="AutoShape 16" id="16"/>
          <p:cNvSpPr/>
          <p:nvPr/>
        </p:nvSpPr>
        <p:spPr>
          <a:xfrm rot="0" flipH="false" flipV="false">
            <a:off x="7937500" y="3175000"/>
            <a:ext cx="3492500" cy="1714500"/>
          </a:xfrm>
          <a:prstGeom prst="roundRect">
            <a:avLst>
              <a:gd name="adj" fmla="val 0"/>
            </a:avLst>
          </a:prstGeom>
          <a:solidFill>
            <a:srgbClr val="FFFFFF">
              <a:alpha val="70000"/>
            </a:srgbClr>
          </a:solidFill>
          <a:ln w="12700" cmpd="sng" cap="flat">
            <a:solidFill>
              <a:srgbClr val="FF8C00">
                <a:alpha val="40000"/>
              </a:srgbClr>
            </a:solidFill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pic>
        <p:nvPicPr>
          <p:cNvPr name="Picture 17" id="17"/>
          <p:cNvPicPr>
            <a:picLocks noChangeAspect="true"/>
          </p:cNvPicPr>
          <p:nvPr/>
        </p:nvPicPr>
        <p:blipFill>
          <a:blip r:embed="rId6"/>
          <a:srcRect l="0" r="0" t="0" b="0"/>
          <a:stretch>
            <a:fillRect/>
          </a:stretch>
        </p:blipFill>
        <p:spPr>
          <a:xfrm rot="0" flipH="false" flipV="false">
            <a:off x="8064500" y="3302000"/>
            <a:ext cx="635000" cy="635000"/>
          </a:xfrm>
          <a:prstGeom prst="rect">
            <a:avLst/>
          </a:prstGeom>
          <a:noFill/>
          <a:ln w="25400" cmpd="sng" cap="flat">
            <a:noFill/>
            <a:prstDash val="solid"/>
            <a:round/>
          </a:ln>
        </p:spPr>
      </p:pic>
      <p:sp>
        <p:nvSpPr>
          <p:cNvPr name="AutoShape 18" id="18"/>
          <p:cNvSpPr/>
          <p:nvPr/>
        </p:nvSpPr>
        <p:spPr>
          <a:xfrm rot="0" flipH="false" flipV="false">
            <a:off x="8890000" y="3276600"/>
            <a:ext cx="2413000" cy="3556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600">
                <a:solidFill>
                  <a:srgbClr val="333333"/>
                </a:solidFill>
                <a:latin typeface="Noto Sans SC"/>
                <a:ea typeface="Noto Sans SC"/>
                <a:cs typeface="Noto Sans SC"/>
                <a:sym typeface="Noto Sans SC"/>
              </a:rPr>
              <a:t>02. 战令 (高回报)</a:t>
            </a:r>
            <a:endParaRPr lang="en-US" sz="1100"/>
          </a:p>
        </p:txBody>
      </p:sp>
      <p:cxnSp>
        <p:nvCxnSpPr>
          <p:cNvPr name="Connector 19" id="19"/>
          <p:cNvCxnSpPr/>
          <p:nvPr/>
        </p:nvCxnSpPr>
        <p:spPr>
          <a:xfrm rot="-13481" flipH="false" flipV="false">
            <a:off x="8064512" y="4057650"/>
            <a:ext cx="32385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000000">
                <a:alpha val="1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20" id="20"/>
          <p:cNvSpPr/>
          <p:nvPr/>
        </p:nvSpPr>
        <p:spPr>
          <a:xfrm rot="0" flipH="false" flipV="false">
            <a:off x="8064500" y="4191000"/>
            <a:ext cx="3238500" cy="698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08333"/>
              </a:lnSpc>
              <a:defRPr/>
            </a:pPr>
            <a:r>
              <a:rPr lang="en-US" b="false" i="false" strike="noStrike" u="none" sz="1300">
                <a:solidFill>
                  <a:srgbClr val="555555"/>
                </a:solidFill>
                <a:latin typeface="Noto Sans SC"/>
                <a:ea typeface="Noto Sans SC"/>
                <a:cs typeface="Noto Sans SC"/>
                <a:sym typeface="Noto Sans SC"/>
              </a:rPr>
              <a:t>活跃度翻倍，赠送大量经验药水与稀有九尾狐宠物，快速提升战力与等级。</a:t>
            </a:r>
            <a:endParaRPr lang="en-US" sz="1100"/>
          </a:p>
        </p:txBody>
      </p:sp>
      <p:sp>
        <p:nvSpPr>
          <p:cNvPr name="AutoShape 21" id="21"/>
          <p:cNvSpPr/>
          <p:nvPr/>
        </p:nvSpPr>
        <p:spPr>
          <a:xfrm rot="0" flipH="false" flipV="false">
            <a:off x="4191000" y="5207000"/>
            <a:ext cx="7239000" cy="1206500"/>
          </a:xfrm>
          <a:prstGeom prst="roundRect">
            <a:avLst>
              <a:gd name="adj" fmla="val 0"/>
            </a:avLst>
          </a:prstGeom>
          <a:solidFill>
            <a:srgbClr val="FFFFFF">
              <a:alpha val="85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pic>
        <p:nvPicPr>
          <p:cNvPr name="Picture 22" id="22"/>
          <p:cNvPicPr>
            <a:picLocks noChangeAspect="true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0" flipH="false" flipV="false">
            <a:off x="4318000" y="5334000"/>
            <a:ext cx="304800" cy="304800"/>
          </a:xfrm>
          <a:prstGeom prst="rect">
            <a:avLst/>
          </a:prstGeom>
        </p:spPr>
      </p:pic>
      <p:sp>
        <p:nvSpPr>
          <p:cNvPr name="AutoShape 23" id="23"/>
          <p:cNvSpPr/>
          <p:nvPr/>
        </p:nvSpPr>
        <p:spPr>
          <a:xfrm rot="0" flipH="false" flipV="false">
            <a:off x="4699000" y="5308600"/>
            <a:ext cx="6477000" cy="952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16666"/>
              </a:lnSpc>
              <a:defRPr/>
            </a:pPr>
            <a:r>
              <a:rPr lang="en-US" b="true" i="false" strike="noStrike" u="none" sz="1500">
                <a:solidFill>
                  <a:srgbClr val="333333"/>
                </a:solidFill>
                <a:latin typeface="Noto Sans SC"/>
                <a:ea typeface="Noto Sans SC"/>
                <a:cs typeface="Noto Sans SC"/>
                <a:sym typeface="Noto Sans SC"/>
              </a:rPr>
              <a:t>核心技巧 &amp; 职业贴士：</a:t>
            </a:r>
            <a:r>
              <a:rPr lang="en-US" b="false" i="false" strike="noStrike" u="none" sz="1400">
                <a:solidFill>
                  <a:srgbClr val="555555"/>
                </a:solidFill>
                <a:latin typeface="Noto Sans SC"/>
                <a:ea typeface="Noto Sans SC"/>
                <a:cs typeface="Noto Sans SC"/>
                <a:sym typeface="Noto Sans SC"/>
              </a:rPr>
              <a:t>先积攒约6800活跃度再购买战令，可一次性返还所有奖励并享受三倍经验冲级；职业上推荐选择狂战士或吉他，前者输出爆炸，后者辅助能力极强，均能轻松应对前期副本。</a:t>
            </a:r>
            <a:endParaRPr lang="en-US" sz="1100"/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lum/>
          </a:blip>
          <a:srcRect/>
          <a:stretch>
            <a:fillRect l="0" t="0" r="0" b="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 flipH="false" flipV="false"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2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3" id="3"/>
          <p:cNvSpPr/>
          <p:nvPr/>
        </p:nvSpPr>
        <p:spPr>
          <a:xfrm rot="0" flipH="false" flipV="false">
            <a:off x="762000" y="508000"/>
            <a:ext cx="10668000" cy="635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3200">
                <a:solidFill>
                  <a:srgbClr val="333333"/>
                </a:solidFill>
                <a:latin typeface="Noto Sans SC"/>
                <a:ea typeface="Noto Sans SC"/>
                <a:cs typeface="Noto Sans SC"/>
                <a:sym typeface="Noto Sans SC"/>
              </a:rPr>
              <a:t>02 分档攻略：中氪玩家 (¥456)</a:t>
            </a:r>
            <a:endParaRPr lang="en-US" sz="1100"/>
          </a:p>
        </p:txBody>
      </p: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rcRect l="9499" r="9499" t="0" b="0"/>
          <a:stretch>
            <a:fillRect/>
          </a:stretch>
        </p:blipFill>
        <p:spPr>
          <a:xfrm rot="0" flipH="false" flipV="false">
            <a:off x="762000" y="1778000"/>
            <a:ext cx="4572000" cy="3175000"/>
          </a:xfrm>
          <a:prstGeom prst="rect">
            <a:avLst/>
          </a:prstGeom>
          <a:noFill/>
          <a:ln w="38100" cmpd="sng" cap="flat">
            <a:solidFill>
              <a:srgbClr val="FF8C00">
                <a:alpha val="50000"/>
              </a:srgbClr>
            </a:solidFill>
            <a:prstDash val="solid"/>
            <a:round/>
          </a:ln>
        </p:spPr>
      </p:pic>
      <p:sp>
        <p:nvSpPr>
          <p:cNvPr name="AutoShape 5" id="5"/>
          <p:cNvSpPr/>
          <p:nvPr/>
        </p:nvSpPr>
        <p:spPr>
          <a:xfrm rot="0" flipH="false" flipV="false">
            <a:off x="762000" y="5207000"/>
            <a:ext cx="4572000" cy="1016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16666"/>
              </a:lnSpc>
              <a:defRPr/>
            </a:pPr>
            <a:r>
              <a:rPr lang="en-US" b="false" i="false" strike="noStrike" u="none" sz="1400">
                <a:solidFill>
                  <a:srgbClr val="555555"/>
                </a:solidFill>
                <a:latin typeface="Noto Sans SC"/>
                <a:ea typeface="Noto Sans SC"/>
                <a:cs typeface="Noto Sans SC"/>
                <a:sym typeface="Noto Sans SC"/>
              </a:rPr>
              <a:t>图为《彩虹橙》双枪职业角色，是中氪玩家推荐的核心职业之一。凭借充足的资源支撑，该职业能在PVE副本和PVP竞技中发挥极致的输出能力，体验感极佳。</a:t>
            </a:r>
            <a:endParaRPr lang="en-US" sz="1100"/>
          </a:p>
        </p:txBody>
      </p:sp>
      <p:cxnSp>
        <p:nvCxnSpPr>
          <p:cNvPr name="Connector 6" id="6"/>
          <p:cNvCxnSpPr/>
          <p:nvPr/>
        </p:nvCxnSpPr>
        <p:spPr>
          <a:xfrm rot="5390450" flipH="false" flipV="false">
            <a:off x="3556000" y="4057659"/>
            <a:ext cx="4572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FF8C00">
                <a:alpha val="30000"/>
              </a:srgbClr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name="AutoShape 7" id="7"/>
          <p:cNvSpPr/>
          <p:nvPr/>
        </p:nvSpPr>
        <p:spPr>
          <a:xfrm rot="0" flipH="false" flipV="false">
            <a:off x="6096000" y="1778000"/>
            <a:ext cx="2730500" cy="2095500"/>
          </a:xfrm>
          <a:prstGeom prst="roundRect">
            <a:avLst>
              <a:gd name="adj" fmla="val 0"/>
            </a:avLst>
          </a:prstGeom>
          <a:solidFill>
            <a:srgbClr val="FFFFFF">
              <a:alpha val="75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8" id="8"/>
          <p:cNvSpPr/>
          <p:nvPr/>
        </p:nvSpPr>
        <p:spPr>
          <a:xfrm rot="0" flipH="false" flipV="false">
            <a:off x="6096000" y="1778000"/>
            <a:ext cx="2730500" cy="50800"/>
          </a:xfrm>
          <a:prstGeom prst="roundRect">
            <a:avLst>
              <a:gd name="adj" fmla="val 0"/>
            </a:avLst>
          </a:prstGeom>
          <a:solidFill>
            <a:srgbClr val="FF8C00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pic>
        <p:nvPicPr>
          <p:cNvPr name="Picture 9" id="9"/>
          <p:cNvPicPr>
            <a:picLocks noChangeAspect="true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0" flipH="false" flipV="false">
            <a:off x="6248400" y="1968500"/>
            <a:ext cx="304800" cy="304800"/>
          </a:xfrm>
          <a:prstGeom prst="rect">
            <a:avLst/>
          </a:prstGeom>
        </p:spPr>
      </p:pic>
      <p:sp>
        <p:nvSpPr>
          <p:cNvPr name="AutoShape 10" id="10"/>
          <p:cNvSpPr/>
          <p:nvPr/>
        </p:nvSpPr>
        <p:spPr>
          <a:xfrm rot="0" flipH="false" flipV="false">
            <a:off x="6654800" y="1930400"/>
            <a:ext cx="2032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800">
                <a:solidFill>
                  <a:srgbClr val="333333"/>
                </a:solidFill>
                <a:latin typeface="Noto Sans SC"/>
                <a:ea typeface="Noto Sans SC"/>
                <a:cs typeface="Noto Sans SC"/>
                <a:sym typeface="Noto Sans SC"/>
              </a:rPr>
              <a:t>总预算构成</a:t>
            </a:r>
            <a:endParaRPr lang="en-US" sz="1100"/>
          </a:p>
        </p:txBody>
      </p:sp>
      <p:sp>
        <p:nvSpPr>
          <p:cNvPr name="AutoShape 11" id="11"/>
          <p:cNvSpPr/>
          <p:nvPr/>
        </p:nvSpPr>
        <p:spPr>
          <a:xfrm rot="0" flipH="false" flipV="false">
            <a:off x="6248400" y="2540000"/>
            <a:ext cx="2425700" cy="1143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08333"/>
              </a:lnSpc>
              <a:defRPr/>
            </a:pPr>
            <a:r>
              <a:rPr lang="en-US" b="false" i="false" strike="noStrike" u="none" sz="1300">
                <a:solidFill>
                  <a:srgbClr val="555555"/>
                </a:solidFill>
                <a:latin typeface="Noto Sans SC"/>
                <a:ea typeface="Noto Sans SC"/>
                <a:cs typeface="Noto Sans SC"/>
                <a:sym typeface="Noto Sans SC"/>
              </a:rPr>
              <a:t>30元月卡 + 98元战令 + 328元终身卡，总计仅需</a:t>
            </a:r>
            <a:r>
              <a:rPr lang="en-US" b="true" i="false" strike="noStrike" u="none" sz="1800">
                <a:solidFill>
                  <a:srgbClr val="FF8C00"/>
                </a:solidFill>
                <a:latin typeface="Noto Sans SC"/>
                <a:ea typeface="Noto Sans SC"/>
                <a:cs typeface="Noto Sans SC"/>
                <a:sym typeface="Noto Sans SC"/>
              </a:rPr>
              <a:t>456元</a:t>
            </a:r>
            <a:r>
              <a:rPr lang="en-US" b="false" i="false" strike="noStrike" u="none" sz="1300">
                <a:solidFill>
                  <a:srgbClr val="555555"/>
                </a:solidFill>
                <a:latin typeface="Noto Sans SC"/>
                <a:ea typeface="Noto Sans SC"/>
                <a:cs typeface="Noto Sans SC"/>
                <a:sym typeface="Noto Sans SC"/>
              </a:rPr>
              <a:t>。以千元内的低投入，获得长期稳定的资源供给，性价比极高。</a:t>
            </a:r>
            <a:endParaRPr lang="en-US" sz="1100"/>
          </a:p>
        </p:txBody>
      </p:sp>
      <p:sp>
        <p:nvSpPr>
          <p:cNvPr name="AutoShape 12" id="12"/>
          <p:cNvSpPr/>
          <p:nvPr/>
        </p:nvSpPr>
        <p:spPr>
          <a:xfrm rot="0" flipH="false" flipV="false">
            <a:off x="8953500" y="1778000"/>
            <a:ext cx="2730500" cy="2095500"/>
          </a:xfrm>
          <a:prstGeom prst="roundRect">
            <a:avLst>
              <a:gd name="adj" fmla="val 0"/>
            </a:avLst>
          </a:prstGeom>
          <a:solidFill>
            <a:srgbClr val="FFFFFF">
              <a:alpha val="75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3" id="13"/>
          <p:cNvSpPr/>
          <p:nvPr/>
        </p:nvSpPr>
        <p:spPr>
          <a:xfrm rot="0" flipH="false" flipV="false">
            <a:off x="8953500" y="1778000"/>
            <a:ext cx="2730500" cy="50800"/>
          </a:xfrm>
          <a:prstGeom prst="roundRect">
            <a:avLst>
              <a:gd name="adj" fmla="val 0"/>
            </a:avLst>
          </a:prstGeom>
          <a:solidFill>
            <a:srgbClr val="FF8C00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pic>
        <p:nvPicPr>
          <p:cNvPr name="Picture 14" id="14"/>
          <p:cNvPicPr>
            <a:picLocks noChangeAspect="true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0" flipH="false" flipV="false">
            <a:off x="9105900" y="1968500"/>
            <a:ext cx="304800" cy="304800"/>
          </a:xfrm>
          <a:prstGeom prst="rect">
            <a:avLst/>
          </a:prstGeom>
        </p:spPr>
      </p:pic>
      <p:sp>
        <p:nvSpPr>
          <p:cNvPr name="AutoShape 15" id="15"/>
          <p:cNvSpPr/>
          <p:nvPr/>
        </p:nvSpPr>
        <p:spPr>
          <a:xfrm rot="0" flipH="false" flipV="false">
            <a:off x="9512300" y="1930400"/>
            <a:ext cx="2032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800">
                <a:solidFill>
                  <a:srgbClr val="333333"/>
                </a:solidFill>
                <a:latin typeface="Noto Sans SC"/>
                <a:ea typeface="Noto Sans SC"/>
                <a:cs typeface="Noto Sans SC"/>
                <a:sym typeface="Noto Sans SC"/>
              </a:rPr>
              <a:t>核心：终身特权</a:t>
            </a:r>
            <a:endParaRPr lang="en-US" sz="1100"/>
          </a:p>
        </p:txBody>
      </p:sp>
      <p:sp>
        <p:nvSpPr>
          <p:cNvPr name="AutoShape 16" id="16"/>
          <p:cNvSpPr/>
          <p:nvPr/>
        </p:nvSpPr>
        <p:spPr>
          <a:xfrm rot="0" flipH="false" flipV="false">
            <a:off x="9105900" y="2540000"/>
            <a:ext cx="2425700" cy="1143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08333"/>
              </a:lnSpc>
              <a:defRPr/>
            </a:pPr>
            <a:r>
              <a:rPr lang="en-US" b="true" i="false" strike="noStrike" u="none" sz="1300">
                <a:solidFill>
                  <a:srgbClr val="333333"/>
                </a:solidFill>
                <a:latin typeface="Noto Sans SC"/>
                <a:ea typeface="Noto Sans SC"/>
                <a:cs typeface="Noto Sans SC"/>
                <a:sym typeface="Noto Sans SC"/>
              </a:rPr>
              <a:t>328元终身卡</a:t>
            </a:r>
            <a:r>
              <a:rPr lang="en-US" b="false" i="false" strike="noStrike" u="none" sz="1300">
                <a:solidFill>
                  <a:srgbClr val="555555"/>
                </a:solidFill>
                <a:latin typeface="Noto Sans SC"/>
                <a:ea typeface="Noto Sans SC"/>
                <a:cs typeface="Noto Sans SC"/>
                <a:sym typeface="Noto Sans SC"/>
              </a:rPr>
              <a:t>是中氪的灵魂，相当于永久生效的“超级月卡”。每日自动发放海量点券、彩虹币与经验加成，彻底解决长期养成的资源焦虑。</a:t>
            </a:r>
            <a:endParaRPr lang="en-US" sz="1100"/>
          </a:p>
        </p:txBody>
      </p:sp>
      <p:sp>
        <p:nvSpPr>
          <p:cNvPr name="AutoShape 17" id="17"/>
          <p:cNvSpPr/>
          <p:nvPr/>
        </p:nvSpPr>
        <p:spPr>
          <a:xfrm rot="0" flipH="false" flipV="false">
            <a:off x="6096000" y="4127500"/>
            <a:ext cx="2730500" cy="2095500"/>
          </a:xfrm>
          <a:prstGeom prst="roundRect">
            <a:avLst>
              <a:gd name="adj" fmla="val 0"/>
            </a:avLst>
          </a:prstGeom>
          <a:solidFill>
            <a:srgbClr val="FFFFFF">
              <a:alpha val="75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8" id="18"/>
          <p:cNvSpPr/>
          <p:nvPr/>
        </p:nvSpPr>
        <p:spPr>
          <a:xfrm rot="0" flipH="false" flipV="false">
            <a:off x="6096000" y="4127500"/>
            <a:ext cx="2730500" cy="50800"/>
          </a:xfrm>
          <a:prstGeom prst="roundRect">
            <a:avLst>
              <a:gd name="adj" fmla="val 0"/>
            </a:avLst>
          </a:prstGeom>
          <a:solidFill>
            <a:srgbClr val="FF8C00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pic>
        <p:nvPicPr>
          <p:cNvPr name="Picture 19" id="19"/>
          <p:cNvPicPr>
            <a:picLocks noChangeAspect="true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0" flipH="false" flipV="false">
            <a:off x="6248400" y="4318000"/>
            <a:ext cx="304800" cy="304800"/>
          </a:xfrm>
          <a:prstGeom prst="rect">
            <a:avLst/>
          </a:prstGeom>
        </p:spPr>
      </p:pic>
      <p:sp>
        <p:nvSpPr>
          <p:cNvPr name="AutoShape 20" id="20"/>
          <p:cNvSpPr/>
          <p:nvPr/>
        </p:nvSpPr>
        <p:spPr>
          <a:xfrm rot="0" flipH="false" flipV="false">
            <a:off x="6654800" y="4279900"/>
            <a:ext cx="2032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800">
                <a:solidFill>
                  <a:srgbClr val="333333"/>
                </a:solidFill>
                <a:latin typeface="Noto Sans SC"/>
                <a:ea typeface="Noto Sans SC"/>
                <a:cs typeface="Noto Sans SC"/>
                <a:sym typeface="Noto Sans SC"/>
              </a:rPr>
              <a:t>丝滑体验感</a:t>
            </a:r>
            <a:endParaRPr lang="en-US" sz="1100"/>
          </a:p>
        </p:txBody>
      </p:sp>
      <p:sp>
        <p:nvSpPr>
          <p:cNvPr name="AutoShape 21" id="21"/>
          <p:cNvSpPr/>
          <p:nvPr/>
        </p:nvSpPr>
        <p:spPr>
          <a:xfrm rot="0" flipH="false" flipV="false">
            <a:off x="6248400" y="4826000"/>
            <a:ext cx="2425700" cy="1143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08333"/>
              </a:lnSpc>
              <a:defRPr/>
            </a:pPr>
            <a:r>
              <a:rPr lang="en-US" b="false" i="false" strike="noStrike" u="none" sz="1300">
                <a:solidFill>
                  <a:srgbClr val="555555"/>
                </a:solidFill>
                <a:latin typeface="Noto Sans SC"/>
                <a:ea typeface="Noto Sans SC"/>
                <a:cs typeface="Noto Sans SC"/>
                <a:sym typeface="Noto Sans SC"/>
              </a:rPr>
              <a:t>升级节奏快人一步，日常副本与周本可轻松通关。资源储备充足，组队时因稳定的输出和生存能力，成为团队最受欢迎的核心成员。</a:t>
            </a:r>
            <a:endParaRPr lang="en-US" sz="1100"/>
          </a:p>
        </p:txBody>
      </p:sp>
      <p:sp>
        <p:nvSpPr>
          <p:cNvPr name="AutoShape 22" id="22"/>
          <p:cNvSpPr/>
          <p:nvPr/>
        </p:nvSpPr>
        <p:spPr>
          <a:xfrm rot="0" flipH="false" flipV="false">
            <a:off x="8953500" y="4127500"/>
            <a:ext cx="2730500" cy="2095500"/>
          </a:xfrm>
          <a:prstGeom prst="roundRect">
            <a:avLst>
              <a:gd name="adj" fmla="val 0"/>
            </a:avLst>
          </a:prstGeom>
          <a:solidFill>
            <a:srgbClr val="FFFFFF">
              <a:alpha val="75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23" id="23"/>
          <p:cNvSpPr/>
          <p:nvPr/>
        </p:nvSpPr>
        <p:spPr>
          <a:xfrm rot="0" flipH="false" flipV="false">
            <a:off x="8953500" y="4127500"/>
            <a:ext cx="2730500" cy="50800"/>
          </a:xfrm>
          <a:prstGeom prst="roundRect">
            <a:avLst>
              <a:gd name="adj" fmla="val 0"/>
            </a:avLst>
          </a:prstGeom>
          <a:solidFill>
            <a:srgbClr val="FF8C00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pic>
        <p:nvPicPr>
          <p:cNvPr name="Picture 24" id="24"/>
          <p:cNvPicPr>
            <a:picLocks noChangeAspect="true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 rot="0" flipH="false" flipV="false">
            <a:off x="9105900" y="4318000"/>
            <a:ext cx="304800" cy="304800"/>
          </a:xfrm>
          <a:prstGeom prst="rect">
            <a:avLst/>
          </a:prstGeom>
        </p:spPr>
      </p:pic>
      <p:sp>
        <p:nvSpPr>
          <p:cNvPr name="AutoShape 25" id="25"/>
          <p:cNvSpPr/>
          <p:nvPr/>
        </p:nvSpPr>
        <p:spPr>
          <a:xfrm rot="0" flipH="false" flipV="false">
            <a:off x="9512300" y="4279900"/>
            <a:ext cx="2032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800">
                <a:solidFill>
                  <a:srgbClr val="333333"/>
                </a:solidFill>
                <a:latin typeface="Noto Sans SC"/>
                <a:ea typeface="Noto Sans SC"/>
                <a:cs typeface="Noto Sans SC"/>
                <a:sym typeface="Noto Sans SC"/>
              </a:rPr>
              <a:t>高燃职业推荐</a:t>
            </a:r>
            <a:endParaRPr lang="en-US" sz="1100"/>
          </a:p>
        </p:txBody>
      </p:sp>
      <p:sp>
        <p:nvSpPr>
          <p:cNvPr name="AutoShape 26" id="26"/>
          <p:cNvSpPr/>
          <p:nvPr/>
        </p:nvSpPr>
        <p:spPr>
          <a:xfrm rot="0" flipH="false" flipV="false">
            <a:off x="9105900" y="4826000"/>
            <a:ext cx="2425700" cy="1143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08333"/>
              </a:lnSpc>
              <a:defRPr/>
            </a:pPr>
            <a:r>
              <a:rPr lang="en-US" b="true" i="false" strike="noStrike" u="none" sz="1300">
                <a:solidFill>
                  <a:srgbClr val="FF8C00"/>
                </a:solidFill>
                <a:latin typeface="Noto Sans SC"/>
                <a:ea typeface="Noto Sans SC"/>
                <a:cs typeface="Noto Sans SC"/>
                <a:sym typeface="Noto Sans SC"/>
              </a:rPr>
              <a:t>双枪、枪督、双刀</a:t>
            </a:r>
            <a:r>
              <a:rPr lang="en-US" b="false" i="false" strike="noStrike" u="none" sz="1300">
                <a:solidFill>
                  <a:srgbClr val="555555"/>
                </a:solidFill>
                <a:latin typeface="Noto Sans SC"/>
                <a:ea typeface="Noto Sans SC"/>
                <a:cs typeface="Noto Sans SC"/>
                <a:sym typeface="Noto Sans SC"/>
              </a:rPr>
              <a:t>。这三类高爆发、高操作上限的职业，在资源充足的支撑下能完美发挥威力，无论是单刷还是团战都能打出亮眼表现。</a:t>
            </a:r>
            <a:endParaRPr lang="en-US" sz="1100"/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lum/>
          </a:blip>
          <a:srcRect/>
          <a:stretch>
            <a:fillRect l="0" t="0" r="0" b="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 flipH="false" flipV="false"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2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3" id="3"/>
          <p:cNvSpPr/>
          <p:nvPr/>
        </p:nvSpPr>
        <p:spPr>
          <a:xfrm rot="0" flipH="false" flipV="false">
            <a:off x="762000" y="508000"/>
            <a:ext cx="10668000" cy="635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3200">
                <a:solidFill>
                  <a:srgbClr val="333333"/>
                </a:solidFill>
                <a:latin typeface="Noto Sans SC"/>
                <a:ea typeface="Noto Sans SC"/>
                <a:cs typeface="Noto Sans SC"/>
                <a:sym typeface="Noto Sans SC"/>
              </a:rPr>
              <a:t>02 分档攻略：大氪玩家 (¥1000+)</a:t>
            </a:r>
            <a:endParaRPr lang="en-US" sz="1100"/>
          </a:p>
        </p:txBody>
      </p: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rcRect l="0" r="0" t="20469" b="20469"/>
          <a:stretch>
            <a:fillRect/>
          </a:stretch>
        </p:blipFill>
        <p:spPr>
          <a:xfrm rot="0" flipH="false" flipV="false">
            <a:off x="762000" y="1778000"/>
            <a:ext cx="3302000" cy="3302000"/>
          </a:xfrm>
          <a:prstGeom prst="rect">
            <a:avLst/>
          </a:prstGeom>
          <a:noFill/>
          <a:ln w="25400" cmpd="sng" cap="flat">
            <a:solidFill>
              <a:srgbClr val="FF8C00">
                <a:alpha val="50000"/>
              </a:srgbClr>
            </a:solidFill>
            <a:prstDash val="solid"/>
            <a:round/>
          </a:ln>
        </p:spPr>
      </p:pic>
      <p:sp>
        <p:nvSpPr>
          <p:cNvPr name="AutoShape 5" id="5"/>
          <p:cNvSpPr/>
          <p:nvPr/>
        </p:nvSpPr>
        <p:spPr>
          <a:xfrm rot="0" flipH="false" flipV="false">
            <a:off x="762000" y="5334000"/>
            <a:ext cx="3302000" cy="762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08333"/>
              </a:lnSpc>
              <a:defRPr/>
            </a:pPr>
            <a:r>
              <a:rPr lang="en-US" b="false" i="false" strike="noStrike" u="none" sz="1400">
                <a:solidFill>
                  <a:srgbClr val="555555"/>
                </a:solidFill>
                <a:latin typeface="Noto Sans SC"/>
                <a:ea typeface="Noto Sans SC"/>
                <a:cs typeface="Noto Sans SC"/>
                <a:sym typeface="Noto Sans SC"/>
              </a:rPr>
              <a:t>享受首充与续充折扣福利，通过精细化的充值组合，最大化资源获取效率，快速拉开战力差距。</a:t>
            </a:r>
            <a:endParaRPr lang="en-US" sz="1100"/>
          </a:p>
        </p:txBody>
      </p:sp>
      <p:cxnSp>
        <p:nvCxnSpPr>
          <p:cNvPr name="Connector 6" id="6"/>
          <p:cNvCxnSpPr/>
          <p:nvPr/>
        </p:nvCxnSpPr>
        <p:spPr>
          <a:xfrm rot="5390177" flipH="false" flipV="false">
            <a:off x="2349500" y="3994159"/>
            <a:ext cx="4445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FF8C00">
                <a:alpha val="30000"/>
              </a:srgbClr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name="AutoShape 7" id="7"/>
          <p:cNvSpPr/>
          <p:nvPr/>
        </p:nvSpPr>
        <p:spPr>
          <a:xfrm rot="0" flipH="false" flipV="false">
            <a:off x="4953000" y="1778000"/>
            <a:ext cx="6477000" cy="1079500"/>
          </a:xfrm>
          <a:prstGeom prst="roundRect">
            <a:avLst>
              <a:gd name="adj" fmla="val 0"/>
            </a:avLst>
          </a:prstGeom>
          <a:solidFill>
            <a:srgbClr val="FF8C00">
              <a:alpha val="8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pic>
        <p:nvPicPr>
          <p:cNvPr name="Picture 8" id="8"/>
          <p:cNvPicPr>
            <a:picLocks noChangeAspect="true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0" flipH="false" flipV="false">
            <a:off x="5143500" y="1968500"/>
            <a:ext cx="406400" cy="406400"/>
          </a:xfrm>
          <a:prstGeom prst="rect">
            <a:avLst/>
          </a:prstGeom>
        </p:spPr>
      </p:pic>
      <p:sp>
        <p:nvSpPr>
          <p:cNvPr name="AutoShape 9" id="9"/>
          <p:cNvSpPr/>
          <p:nvPr/>
        </p:nvSpPr>
        <p:spPr>
          <a:xfrm rot="0" flipH="false" flipV="false">
            <a:off x="5715000" y="1879600"/>
            <a:ext cx="5588000" cy="889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800">
                <a:solidFill>
                  <a:srgbClr val="FF8C00"/>
                </a:solidFill>
                <a:latin typeface="Noto Sans SC"/>
                <a:ea typeface="Noto Sans SC"/>
                <a:cs typeface="Noto Sans SC"/>
                <a:sym typeface="Noto Sans SC"/>
              </a:rPr>
              <a:t>核心基石：构建完整的基础付费体系</a:t>
            </a:r>
            <a:r>
              <a:rPr lang="en-US" b="false" i="false" strike="noStrike" u="none" sz="1600">
                <a:solidFill>
                  <a:srgbClr val="1F2329"/>
                </a:solidFill>
                <a:latin typeface="Noto Sans SC"/>
                <a:ea typeface="Noto Sans SC"/>
                <a:cs typeface="Noto Sans SC"/>
                <a:sym typeface="Noto Sans SC"/>
              </a:rPr>
              <a:t/>
            </a:r>
            <a:endParaRPr lang="en-US" sz="1100"/>
          </a:p>
          <a:p>
            <a:pPr algn="l" marL="0" indent="0">
              <a:lnSpc>
                <a:spcPct val="108333"/>
              </a:lnSpc>
            </a:pPr>
            <a:r>
              <a:rPr lang="en-US" b="false" i="false" strike="noStrike" u="none" sz="1300">
                <a:solidFill>
                  <a:srgbClr val="555555"/>
                </a:solidFill>
                <a:latin typeface="Noto Sans SC"/>
                <a:ea typeface="Noto Sans SC"/>
                <a:cs typeface="Noto Sans SC"/>
                <a:sym typeface="Noto Sans SC"/>
              </a:rPr>
              <a:t>优先拿下</a:t>
            </a:r>
            <a:r>
              <a:rPr lang="en-US" b="true" i="false" strike="noStrike" u="none" sz="1300">
                <a:solidFill>
                  <a:srgbClr val="555555"/>
                </a:solidFill>
                <a:latin typeface="Noto Sans SC"/>
                <a:ea typeface="Noto Sans SC"/>
                <a:cs typeface="Noto Sans SC"/>
                <a:sym typeface="Noto Sans SC"/>
              </a:rPr>
              <a:t>月卡+战令+终身卡</a:t>
            </a:r>
            <a:r>
              <a:rPr lang="en-US" b="false" i="false" strike="noStrike" u="none" sz="1300">
                <a:solidFill>
                  <a:srgbClr val="555555"/>
                </a:solidFill>
                <a:latin typeface="Noto Sans SC"/>
                <a:ea typeface="Noto Sans SC"/>
                <a:cs typeface="Noto Sans SC"/>
                <a:sym typeface="Noto Sans SC"/>
              </a:rPr>
              <a:t>的黄金组合，这是性价比最高的基础投入，能稳定获取每日资源与长期收益，为后续养成打下坚实基础。</a:t>
            </a:r>
          </a:p>
        </p:txBody>
      </p:sp>
      <p:sp>
        <p:nvSpPr>
          <p:cNvPr name="AutoShape 10" id="10"/>
          <p:cNvSpPr/>
          <p:nvPr/>
        </p:nvSpPr>
        <p:spPr>
          <a:xfrm rot="0" flipH="false" flipV="false">
            <a:off x="4953000" y="3048000"/>
            <a:ext cx="6477000" cy="1460500"/>
          </a:xfrm>
          <a:prstGeom prst="roundRect">
            <a:avLst>
              <a:gd name="adj" fmla="val 0"/>
            </a:avLst>
          </a:prstGeom>
          <a:solidFill>
            <a:srgbClr val="FF8C00">
              <a:alpha val="8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pic>
        <p:nvPicPr>
          <p:cNvPr name="Picture 11" id="11"/>
          <p:cNvPicPr>
            <a:picLocks noChangeAspect="true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0" flipH="false" flipV="false">
            <a:off x="5143500" y="3238500"/>
            <a:ext cx="406400" cy="406400"/>
          </a:xfrm>
          <a:prstGeom prst="rect">
            <a:avLst/>
          </a:prstGeom>
        </p:spPr>
      </p:pic>
      <p:sp>
        <p:nvSpPr>
          <p:cNvPr name="AutoShape 12" id="12"/>
          <p:cNvSpPr/>
          <p:nvPr/>
        </p:nvSpPr>
        <p:spPr>
          <a:xfrm rot="0" flipH="false" flipV="false">
            <a:off x="5715000" y="3149600"/>
            <a:ext cx="5588000" cy="1270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800">
                <a:solidFill>
                  <a:srgbClr val="FF8C00"/>
                </a:solidFill>
                <a:latin typeface="Noto Sans SC"/>
                <a:ea typeface="Noto Sans SC"/>
                <a:cs typeface="Noto Sans SC"/>
                <a:sym typeface="Noto Sans SC"/>
              </a:rPr>
              <a:t>进阶加持：稀缺资源与外观的双重追求</a:t>
            </a:r>
            <a:r>
              <a:rPr lang="en-US" b="false" i="false" strike="noStrike" u="none" sz="1600">
                <a:solidFill>
                  <a:srgbClr val="1F2329"/>
                </a:solidFill>
                <a:latin typeface="Noto Sans SC"/>
                <a:ea typeface="Noto Sans SC"/>
                <a:cs typeface="Noto Sans SC"/>
                <a:sym typeface="Noto Sans SC"/>
              </a:rPr>
              <a:t/>
            </a:r>
            <a:endParaRPr lang="en-US" sz="1100"/>
          </a:p>
          <a:p>
            <a:pPr algn="l" marL="0" indent="0">
              <a:lnSpc>
                <a:spcPct val="108333"/>
              </a:lnSpc>
            </a:pPr>
            <a:r>
              <a:rPr lang="en-US" b="false" i="false" strike="noStrike" u="none" sz="1300">
                <a:solidFill>
                  <a:srgbClr val="555555"/>
                </a:solidFill>
                <a:latin typeface="Noto Sans SC"/>
                <a:ea typeface="Noto Sans SC"/>
                <a:cs typeface="Noto Sans SC"/>
                <a:sym typeface="Noto Sans SC"/>
              </a:rPr>
              <a:t>选购198元</a:t>
            </a:r>
            <a:r>
              <a:rPr lang="en-US" b="true" i="false" strike="noStrike" u="none" sz="1300">
                <a:solidFill>
                  <a:srgbClr val="555555"/>
                </a:solidFill>
                <a:latin typeface="Noto Sans SC"/>
                <a:ea typeface="Noto Sans SC"/>
                <a:cs typeface="Noto Sans SC"/>
                <a:sym typeface="Noto Sans SC"/>
              </a:rPr>
              <a:t>彩虹手册</a:t>
            </a:r>
            <a:r>
              <a:rPr lang="en-US" b="false" i="false" strike="noStrike" u="none" sz="1300">
                <a:solidFill>
                  <a:srgbClr val="555555"/>
                </a:solidFill>
                <a:latin typeface="Noto Sans SC"/>
                <a:ea typeface="Noto Sans SC"/>
                <a:cs typeface="Noto Sans SC"/>
                <a:sym typeface="Noto Sans SC"/>
              </a:rPr>
              <a:t>解锁专属时装与福利；按需入手限定基金和节日礼包，囤积强星保护券、技能卷轴等核心道具；限时抽奖仅针对顶级宠物、限定时装或毕业装备，避免无效消耗。</a:t>
            </a:r>
          </a:p>
        </p:txBody>
      </p:sp>
      <p:sp>
        <p:nvSpPr>
          <p:cNvPr name="AutoShape 13" id="13"/>
          <p:cNvSpPr/>
          <p:nvPr/>
        </p:nvSpPr>
        <p:spPr>
          <a:xfrm rot="0" flipH="false" flipV="false">
            <a:off x="4953000" y="4699000"/>
            <a:ext cx="3111500" cy="1651000"/>
          </a:xfrm>
          <a:prstGeom prst="roundRect">
            <a:avLst>
              <a:gd name="adj" fmla="val 0"/>
            </a:avLst>
          </a:prstGeom>
          <a:solidFill>
            <a:srgbClr val="FF8C00">
              <a:alpha val="8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pic>
        <p:nvPicPr>
          <p:cNvPr name="Picture 14" id="14"/>
          <p:cNvPicPr>
            <a:picLocks noChangeAspect="true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0" flipH="false" flipV="false">
            <a:off x="5143500" y="4889500"/>
            <a:ext cx="355600" cy="355600"/>
          </a:xfrm>
          <a:prstGeom prst="rect">
            <a:avLst/>
          </a:prstGeom>
        </p:spPr>
      </p:pic>
      <p:sp>
        <p:nvSpPr>
          <p:cNvPr name="AutoShape 15" id="15"/>
          <p:cNvSpPr/>
          <p:nvPr/>
        </p:nvSpPr>
        <p:spPr>
          <a:xfrm rot="0" flipH="false" flipV="false">
            <a:off x="5588000" y="4826000"/>
            <a:ext cx="2413000" cy="1397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600">
                <a:solidFill>
                  <a:srgbClr val="FF8C00"/>
                </a:solidFill>
                <a:latin typeface="Noto Sans SC"/>
                <a:ea typeface="Noto Sans SC"/>
                <a:cs typeface="Noto Sans SC"/>
                <a:sym typeface="Noto Sans SC"/>
              </a:rPr>
              <a:t>极限养成：龙炎套贴膜</a:t>
            </a:r>
            <a:r>
              <a:rPr lang="en-US" b="false" i="false" strike="noStrike" u="none" sz="1600">
                <a:solidFill>
                  <a:srgbClr val="1F2329"/>
                </a:solidFill>
                <a:latin typeface="Noto Sans SC"/>
                <a:ea typeface="Noto Sans SC"/>
                <a:cs typeface="Noto Sans SC"/>
                <a:sym typeface="Noto Sans SC"/>
              </a:rPr>
              <a:t/>
            </a:r>
            <a:endParaRPr lang="en-US" sz="1100"/>
          </a:p>
          <a:p>
            <a:pPr algn="l" marL="0" indent="0">
              <a:lnSpc>
                <a:spcPct val="108333"/>
              </a:lnSpc>
            </a:pPr>
            <a:r>
              <a:rPr lang="en-US" b="false" i="false" strike="noStrike" u="none" sz="1300">
                <a:solidFill>
                  <a:srgbClr val="555555"/>
                </a:solidFill>
                <a:latin typeface="Noto Sans SC"/>
                <a:ea typeface="Noto Sans SC"/>
                <a:cs typeface="Noto Sans SC"/>
                <a:sym typeface="Noto Sans SC"/>
              </a:rPr>
              <a:t>资源全力倾斜，优先打造贯穿+攻击属性的龙炎套贴膜，摒弃中庸选择，追求极致的输出能力，确立服务器顶尖战力地位。</a:t>
            </a:r>
          </a:p>
        </p:txBody>
      </p:sp>
      <p:sp>
        <p:nvSpPr>
          <p:cNvPr name="AutoShape 16" id="16"/>
          <p:cNvSpPr/>
          <p:nvPr/>
        </p:nvSpPr>
        <p:spPr>
          <a:xfrm rot="0" flipH="false" flipV="false">
            <a:off x="8318500" y="4699000"/>
            <a:ext cx="3111500" cy="1651000"/>
          </a:xfrm>
          <a:prstGeom prst="roundRect">
            <a:avLst>
              <a:gd name="adj" fmla="val 0"/>
            </a:avLst>
          </a:prstGeom>
          <a:solidFill>
            <a:srgbClr val="FF8C00">
              <a:alpha val="8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pic>
        <p:nvPicPr>
          <p:cNvPr name="Picture 17" id="17"/>
          <p:cNvPicPr>
            <a:picLocks noChangeAspect="true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 rot="0" flipH="false" flipV="false">
            <a:off x="8509000" y="4889500"/>
            <a:ext cx="355600" cy="355600"/>
          </a:xfrm>
          <a:prstGeom prst="rect">
            <a:avLst/>
          </a:prstGeom>
        </p:spPr>
      </p:pic>
      <p:sp>
        <p:nvSpPr>
          <p:cNvPr name="AutoShape 18" id="18"/>
          <p:cNvSpPr/>
          <p:nvPr/>
        </p:nvSpPr>
        <p:spPr>
          <a:xfrm rot="0" flipH="false" flipV="false">
            <a:off x="8953500" y="4826000"/>
            <a:ext cx="2349500" cy="1397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600">
                <a:solidFill>
                  <a:srgbClr val="FF8C00"/>
                </a:solidFill>
                <a:latin typeface="Noto Sans SC"/>
                <a:ea typeface="Noto Sans SC"/>
                <a:cs typeface="Noto Sans SC"/>
                <a:sym typeface="Noto Sans SC"/>
              </a:rPr>
              <a:t>职业选择：全职业毕业</a:t>
            </a:r>
            <a:r>
              <a:rPr lang="en-US" b="false" i="false" strike="noStrike" u="none" sz="1600">
                <a:solidFill>
                  <a:srgbClr val="1F2329"/>
                </a:solidFill>
                <a:latin typeface="Noto Sans SC"/>
                <a:ea typeface="Noto Sans SC"/>
                <a:cs typeface="Noto Sans SC"/>
                <a:sym typeface="Noto Sans SC"/>
              </a:rPr>
              <a:t/>
            </a:r>
            <a:endParaRPr lang="en-US" sz="1100"/>
          </a:p>
          <a:p>
            <a:pPr algn="l" marL="0" indent="0">
              <a:lnSpc>
                <a:spcPct val="108333"/>
              </a:lnSpc>
            </a:pPr>
            <a:r>
              <a:rPr lang="en-US" b="false" i="false" strike="noStrike" u="none" sz="1300">
                <a:solidFill>
                  <a:srgbClr val="555555"/>
                </a:solidFill>
                <a:latin typeface="Noto Sans SC"/>
                <a:ea typeface="Noto Sans SC"/>
                <a:cs typeface="Noto Sans SC"/>
                <a:sym typeface="Noto Sans SC"/>
              </a:rPr>
              <a:t>不受资源限制，可根据个人喜好任意选择职业进行满配养成，体验游戏中所有职业的完整魅力，实现全职业毕业成就。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lum/>
          </a:blip>
          <a:srcRect/>
          <a:stretch>
            <a:fillRect l="0" t="0" r="0" b="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 flipH="false" flipV="false"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2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3" id="3"/>
          <p:cNvSpPr/>
          <p:nvPr/>
        </p:nvSpPr>
        <p:spPr>
          <a:xfrm rot="0" flipH="false" flipV="false">
            <a:off x="762000" y="508000"/>
            <a:ext cx="10668000" cy="635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3200">
                <a:solidFill>
                  <a:srgbClr val="333333"/>
                </a:solidFill>
                <a:latin typeface="Noto Sans SC"/>
                <a:ea typeface="Noto Sans SC"/>
                <a:cs typeface="Noto Sans SC"/>
                <a:sym typeface="Noto Sans SC"/>
              </a:rPr>
              <a:t>03 氪金避坑指南</a:t>
            </a:r>
            <a:endParaRPr lang="en-US" sz="1100"/>
          </a:p>
        </p:txBody>
      </p:sp>
      <p:sp>
        <p:nvSpPr>
          <p:cNvPr name="AutoShape 4" id="4"/>
          <p:cNvSpPr/>
          <p:nvPr/>
        </p:nvSpPr>
        <p:spPr>
          <a:xfrm rot="0" flipH="false" flipV="false">
            <a:off x="762000" y="1778000"/>
            <a:ext cx="3378200" cy="1968500"/>
          </a:xfrm>
          <a:prstGeom prst="roundRect">
            <a:avLst>
              <a:gd name="adj" fmla="val 0"/>
            </a:avLst>
          </a:prstGeom>
          <a:solidFill>
            <a:srgbClr val="FFFFFF">
              <a:alpha val="75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5" id="5"/>
          <p:cNvSpPr/>
          <p:nvPr/>
        </p:nvSpPr>
        <p:spPr>
          <a:xfrm rot="0" flipH="false" flipV="false">
            <a:off x="762000" y="1778000"/>
            <a:ext cx="76200" cy="1968500"/>
          </a:xfrm>
          <a:prstGeom prst="roundRect">
            <a:avLst>
              <a:gd name="adj" fmla="val 0"/>
            </a:avLst>
          </a:prstGeom>
          <a:solidFill>
            <a:srgbClr val="FF8C00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pic>
        <p:nvPicPr>
          <p:cNvPr name="Picture 6" id="6"/>
          <p:cNvPicPr>
            <a:picLocks noChangeAspect="true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0" flipH="false" flipV="false">
            <a:off x="1016000" y="1968500"/>
            <a:ext cx="355600" cy="355600"/>
          </a:xfrm>
          <a:prstGeom prst="rect">
            <a:avLst/>
          </a:prstGeom>
        </p:spPr>
      </p:pic>
      <p:sp>
        <p:nvSpPr>
          <p:cNvPr name="AutoShape 7" id="7"/>
          <p:cNvSpPr/>
          <p:nvPr/>
        </p:nvSpPr>
        <p:spPr>
          <a:xfrm rot="0" flipH="false" flipV="false">
            <a:off x="1498600" y="1930400"/>
            <a:ext cx="2413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800">
                <a:solidFill>
                  <a:srgbClr val="333333"/>
                </a:solidFill>
                <a:latin typeface="Noto Sans SC"/>
                <a:ea typeface="Noto Sans SC"/>
                <a:cs typeface="Noto Sans SC"/>
                <a:sym typeface="Noto Sans SC"/>
              </a:rPr>
              <a:t>不提前买战令</a:t>
            </a:r>
            <a:endParaRPr lang="en-US" sz="1100"/>
          </a:p>
        </p:txBody>
      </p:sp>
      <p:cxnSp>
        <p:nvCxnSpPr>
          <p:cNvPr name="Connector 8" id="8"/>
          <p:cNvCxnSpPr/>
          <p:nvPr/>
        </p:nvCxnSpPr>
        <p:spPr>
          <a:xfrm rot="-15211" flipH="false" flipV="false">
            <a:off x="1016014" y="2533650"/>
            <a:ext cx="28702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FF8C00">
                <a:alpha val="30000"/>
              </a:srgbClr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name="AutoShape 9" id="9"/>
          <p:cNvSpPr/>
          <p:nvPr/>
        </p:nvSpPr>
        <p:spPr>
          <a:xfrm rot="0" flipH="false" flipV="false">
            <a:off x="1016000" y="2667000"/>
            <a:ext cx="2870200" cy="952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08333"/>
              </a:lnSpc>
              <a:defRPr/>
            </a:pPr>
            <a:r>
              <a:rPr lang="en-US" b="false" i="false" strike="noStrike" u="none" sz="1300">
                <a:solidFill>
                  <a:srgbClr val="525252"/>
                </a:solidFill>
                <a:latin typeface="Noto Sans SC"/>
                <a:ea typeface="Noto Sans SC"/>
                <a:cs typeface="Noto Sans SC"/>
                <a:sym typeface="Noto Sans SC"/>
              </a:rPr>
              <a:t>先攒满6800活跃度，再购买战令，可触发三倍经验冲级效果，最大化战令收益，避免前期浪费资源。</a:t>
            </a:r>
            <a:endParaRPr lang="en-US" sz="1100"/>
          </a:p>
        </p:txBody>
      </p:sp>
      <p:sp>
        <p:nvSpPr>
          <p:cNvPr name="AutoShape 10" id="10"/>
          <p:cNvSpPr/>
          <p:nvPr/>
        </p:nvSpPr>
        <p:spPr>
          <a:xfrm rot="0" flipH="false" flipV="false">
            <a:off x="4406900" y="1778000"/>
            <a:ext cx="3378200" cy="1968500"/>
          </a:xfrm>
          <a:prstGeom prst="roundRect">
            <a:avLst>
              <a:gd name="adj" fmla="val 0"/>
            </a:avLst>
          </a:prstGeom>
          <a:solidFill>
            <a:srgbClr val="FFFFFF">
              <a:alpha val="75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1" id="11"/>
          <p:cNvSpPr/>
          <p:nvPr/>
        </p:nvSpPr>
        <p:spPr>
          <a:xfrm rot="0" flipH="false" flipV="false">
            <a:off x="4406900" y="1778000"/>
            <a:ext cx="76200" cy="1968500"/>
          </a:xfrm>
          <a:prstGeom prst="roundRect">
            <a:avLst>
              <a:gd name="adj" fmla="val 0"/>
            </a:avLst>
          </a:prstGeom>
          <a:solidFill>
            <a:srgbClr val="FF8C00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pic>
        <p:nvPicPr>
          <p:cNvPr name="Picture 12" id="12"/>
          <p:cNvPicPr>
            <a:picLocks noChangeAspect="true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0" flipH="false" flipV="false">
            <a:off x="4660900" y="1968500"/>
            <a:ext cx="355600" cy="355600"/>
          </a:xfrm>
          <a:prstGeom prst="rect">
            <a:avLst/>
          </a:prstGeom>
        </p:spPr>
      </p:pic>
      <p:sp>
        <p:nvSpPr>
          <p:cNvPr name="AutoShape 13" id="13"/>
          <p:cNvSpPr/>
          <p:nvPr/>
        </p:nvSpPr>
        <p:spPr>
          <a:xfrm rot="0" flipH="false" flipV="false">
            <a:off x="5143500" y="1930400"/>
            <a:ext cx="2413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800">
                <a:solidFill>
                  <a:srgbClr val="333333"/>
                </a:solidFill>
                <a:latin typeface="Noto Sans SC"/>
                <a:ea typeface="Noto Sans SC"/>
                <a:cs typeface="Noto Sans SC"/>
                <a:sym typeface="Noto Sans SC"/>
              </a:rPr>
              <a:t>不盲抽时装/宠物</a:t>
            </a:r>
            <a:endParaRPr lang="en-US" sz="1100"/>
          </a:p>
        </p:txBody>
      </p:sp>
      <p:cxnSp>
        <p:nvCxnSpPr>
          <p:cNvPr name="Connector 14" id="14"/>
          <p:cNvCxnSpPr/>
          <p:nvPr/>
        </p:nvCxnSpPr>
        <p:spPr>
          <a:xfrm rot="-15211" flipH="false" flipV="false">
            <a:off x="4660914" y="2533650"/>
            <a:ext cx="28702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FF8C00">
                <a:alpha val="30000"/>
              </a:srgbClr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name="AutoShape 15" id="15"/>
          <p:cNvSpPr/>
          <p:nvPr/>
        </p:nvSpPr>
        <p:spPr>
          <a:xfrm rot="0" flipH="false" flipV="false">
            <a:off x="4660900" y="2667000"/>
            <a:ext cx="2870200" cy="952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08333"/>
              </a:lnSpc>
              <a:defRPr/>
            </a:pPr>
            <a:r>
              <a:rPr lang="en-US" b="false" i="false" strike="noStrike" u="none" sz="1300">
                <a:solidFill>
                  <a:srgbClr val="525252"/>
                </a:solidFill>
                <a:latin typeface="Noto Sans SC"/>
                <a:ea typeface="Noto Sans SC"/>
                <a:cs typeface="Noto Sans SC"/>
                <a:sym typeface="Noto Sans SC"/>
              </a:rPr>
              <a:t>限定池抽取概率通常较低，优先选择游戏内直接售卖的保底礼包，性价比更高，能稳定获得心仪外观。</a:t>
            </a:r>
            <a:endParaRPr lang="en-US" sz="1100"/>
          </a:p>
        </p:txBody>
      </p:sp>
      <p:sp>
        <p:nvSpPr>
          <p:cNvPr name="AutoShape 16" id="16"/>
          <p:cNvSpPr/>
          <p:nvPr/>
        </p:nvSpPr>
        <p:spPr>
          <a:xfrm rot="0" flipH="false" flipV="false">
            <a:off x="8051800" y="1778000"/>
            <a:ext cx="3378200" cy="1968500"/>
          </a:xfrm>
          <a:prstGeom prst="roundRect">
            <a:avLst>
              <a:gd name="adj" fmla="val 0"/>
            </a:avLst>
          </a:prstGeom>
          <a:solidFill>
            <a:srgbClr val="FFFFFF">
              <a:alpha val="75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7" id="17"/>
          <p:cNvSpPr/>
          <p:nvPr/>
        </p:nvSpPr>
        <p:spPr>
          <a:xfrm rot="0" flipH="false" flipV="false">
            <a:off x="8051800" y="1778000"/>
            <a:ext cx="76200" cy="1968500"/>
          </a:xfrm>
          <a:prstGeom prst="roundRect">
            <a:avLst>
              <a:gd name="adj" fmla="val 0"/>
            </a:avLst>
          </a:prstGeom>
          <a:solidFill>
            <a:srgbClr val="FF8C00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pic>
        <p:nvPicPr>
          <p:cNvPr name="Picture 18" id="18"/>
          <p:cNvPicPr>
            <a:picLocks noChangeAspect="true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0" flipH="false" flipV="false">
            <a:off x="8305800" y="1968500"/>
            <a:ext cx="355600" cy="355600"/>
          </a:xfrm>
          <a:prstGeom prst="rect">
            <a:avLst/>
          </a:prstGeom>
        </p:spPr>
      </p:pic>
      <p:sp>
        <p:nvSpPr>
          <p:cNvPr name="AutoShape 19" id="19"/>
          <p:cNvSpPr/>
          <p:nvPr/>
        </p:nvSpPr>
        <p:spPr>
          <a:xfrm rot="0" flipH="false" flipV="false">
            <a:off x="8788400" y="1930400"/>
            <a:ext cx="2413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800">
                <a:solidFill>
                  <a:srgbClr val="333333"/>
                </a:solidFill>
                <a:latin typeface="Noto Sans SC"/>
                <a:ea typeface="Noto Sans SC"/>
                <a:cs typeface="Noto Sans SC"/>
                <a:sym typeface="Noto Sans SC"/>
              </a:rPr>
              <a:t>不浪费副本次数</a:t>
            </a:r>
            <a:endParaRPr lang="en-US" sz="1100"/>
          </a:p>
        </p:txBody>
      </p:sp>
      <p:cxnSp>
        <p:nvCxnSpPr>
          <p:cNvPr name="Connector 20" id="20"/>
          <p:cNvCxnSpPr/>
          <p:nvPr/>
        </p:nvCxnSpPr>
        <p:spPr>
          <a:xfrm rot="-15211" flipH="false" flipV="false">
            <a:off x="8305814" y="2533650"/>
            <a:ext cx="28702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FF8C00">
                <a:alpha val="30000"/>
              </a:srgbClr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name="AutoShape 21" id="21"/>
          <p:cNvSpPr/>
          <p:nvPr/>
        </p:nvSpPr>
        <p:spPr>
          <a:xfrm rot="0" flipH="false" flipV="false">
            <a:off x="8305800" y="2667000"/>
            <a:ext cx="2870200" cy="952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08333"/>
              </a:lnSpc>
              <a:defRPr/>
            </a:pPr>
            <a:r>
              <a:rPr lang="en-US" b="false" i="false" strike="noStrike" u="none" sz="1300">
                <a:solidFill>
                  <a:srgbClr val="525252"/>
                </a:solidFill>
                <a:latin typeface="Noto Sans SC"/>
                <a:ea typeface="Noto Sans SC"/>
                <a:cs typeface="Noto Sans SC"/>
                <a:sym typeface="Noto Sans SC"/>
              </a:rPr>
              <a:t>组队副本每8小时恢复1次，切忌让次数堆满造成浪费；资源充足时，每天最多额外购买2次即可。</a:t>
            </a:r>
            <a:endParaRPr lang="en-US" sz="1100"/>
          </a:p>
        </p:txBody>
      </p:sp>
      <p:sp>
        <p:nvSpPr>
          <p:cNvPr name="AutoShape 22" id="22"/>
          <p:cNvSpPr/>
          <p:nvPr/>
        </p:nvSpPr>
        <p:spPr>
          <a:xfrm rot="0" flipH="false" flipV="false">
            <a:off x="762000" y="4191000"/>
            <a:ext cx="5207000" cy="1968500"/>
          </a:xfrm>
          <a:prstGeom prst="roundRect">
            <a:avLst>
              <a:gd name="adj" fmla="val 0"/>
            </a:avLst>
          </a:prstGeom>
          <a:solidFill>
            <a:srgbClr val="FFFFFF">
              <a:alpha val="75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23" id="23"/>
          <p:cNvSpPr/>
          <p:nvPr/>
        </p:nvSpPr>
        <p:spPr>
          <a:xfrm rot="0" flipH="false" flipV="false">
            <a:off x="762000" y="4191000"/>
            <a:ext cx="76200" cy="1968500"/>
          </a:xfrm>
          <a:prstGeom prst="roundRect">
            <a:avLst>
              <a:gd name="adj" fmla="val 0"/>
            </a:avLst>
          </a:prstGeom>
          <a:solidFill>
            <a:srgbClr val="FF8C00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pic>
        <p:nvPicPr>
          <p:cNvPr name="Picture 24" id="24"/>
          <p:cNvPicPr>
            <a:picLocks noChangeAspect="true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 rot="0" flipH="false" flipV="false">
            <a:off x="1016000" y="4381500"/>
            <a:ext cx="406400" cy="406400"/>
          </a:xfrm>
          <a:prstGeom prst="rect">
            <a:avLst/>
          </a:prstGeom>
        </p:spPr>
      </p:pic>
      <p:sp>
        <p:nvSpPr>
          <p:cNvPr name="AutoShape 25" id="25"/>
          <p:cNvSpPr/>
          <p:nvPr/>
        </p:nvSpPr>
        <p:spPr>
          <a:xfrm rot="0" flipH="false" flipV="false">
            <a:off x="1549400" y="4343400"/>
            <a:ext cx="4165600" cy="444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800">
                <a:solidFill>
                  <a:srgbClr val="333333"/>
                </a:solidFill>
                <a:latin typeface="Noto Sans SC"/>
                <a:ea typeface="Noto Sans SC"/>
                <a:cs typeface="Noto Sans SC"/>
                <a:sym typeface="Noto Sans SC"/>
              </a:rPr>
              <a:t>首饰别猛强，够用就好</a:t>
            </a:r>
            <a:endParaRPr lang="en-US" sz="1100"/>
          </a:p>
        </p:txBody>
      </p:sp>
      <p:cxnSp>
        <p:nvCxnSpPr>
          <p:cNvPr name="Connector 26" id="26"/>
          <p:cNvCxnSpPr/>
          <p:nvPr/>
        </p:nvCxnSpPr>
        <p:spPr>
          <a:xfrm rot="-9291" flipH="false" flipV="false">
            <a:off x="1016009" y="4946650"/>
            <a:ext cx="4699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FF8C00">
                <a:alpha val="30000"/>
              </a:srgbClr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name="AutoShape 27" id="27"/>
          <p:cNvSpPr/>
          <p:nvPr/>
        </p:nvSpPr>
        <p:spPr>
          <a:xfrm rot="0" flipH="false" flipV="false">
            <a:off x="1016000" y="5080000"/>
            <a:ext cx="4699000" cy="952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08333"/>
              </a:lnSpc>
              <a:defRPr/>
            </a:pPr>
            <a:r>
              <a:rPr lang="en-US" b="false" i="false" strike="noStrike" u="none" sz="1300">
                <a:solidFill>
                  <a:srgbClr val="525252"/>
                </a:solidFill>
                <a:latin typeface="Noto Sans SC"/>
                <a:ea typeface="Noto Sans SC"/>
                <a:cs typeface="Noto Sans SC"/>
                <a:sym typeface="Noto Sans SC"/>
              </a:rPr>
              <a:t>前期过渡的下3首饰强化到4-5级即可满足日常需求，不必追求高等级。因为后期会更换毕业套装，过度强化前期装备只会浪费珍贵的强化材料。</a:t>
            </a:r>
            <a:endParaRPr lang="en-US" sz="1100"/>
          </a:p>
        </p:txBody>
      </p:sp>
      <p:sp>
        <p:nvSpPr>
          <p:cNvPr name="AutoShape 28" id="28"/>
          <p:cNvSpPr/>
          <p:nvPr/>
        </p:nvSpPr>
        <p:spPr>
          <a:xfrm rot="0" flipH="false" flipV="false">
            <a:off x="6223000" y="4191000"/>
            <a:ext cx="5207000" cy="1968500"/>
          </a:xfrm>
          <a:prstGeom prst="roundRect">
            <a:avLst>
              <a:gd name="adj" fmla="val 0"/>
            </a:avLst>
          </a:prstGeom>
          <a:solidFill>
            <a:srgbClr val="FFFFFF">
              <a:alpha val="75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29" id="29"/>
          <p:cNvSpPr/>
          <p:nvPr/>
        </p:nvSpPr>
        <p:spPr>
          <a:xfrm rot="0" flipH="false" flipV="false">
            <a:off x="6223000" y="4191000"/>
            <a:ext cx="76200" cy="1968500"/>
          </a:xfrm>
          <a:prstGeom prst="roundRect">
            <a:avLst>
              <a:gd name="adj" fmla="val 0"/>
            </a:avLst>
          </a:prstGeom>
          <a:solidFill>
            <a:srgbClr val="FF8C00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pic>
        <p:nvPicPr>
          <p:cNvPr name="Picture 30" id="30"/>
          <p:cNvPicPr>
            <a:picLocks noChangeAspect="true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 rot="0" flipH="false" flipV="false">
            <a:off x="6477000" y="4381500"/>
            <a:ext cx="406400" cy="406400"/>
          </a:xfrm>
          <a:prstGeom prst="rect">
            <a:avLst/>
          </a:prstGeom>
        </p:spPr>
      </p:pic>
      <p:sp>
        <p:nvSpPr>
          <p:cNvPr name="AutoShape 31" id="31"/>
          <p:cNvSpPr/>
          <p:nvPr/>
        </p:nvSpPr>
        <p:spPr>
          <a:xfrm rot="0" flipH="false" flipV="false">
            <a:off x="7010400" y="4343400"/>
            <a:ext cx="4165600" cy="444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1800">
                <a:solidFill>
                  <a:srgbClr val="333333"/>
                </a:solidFill>
                <a:latin typeface="Noto Sans SC"/>
                <a:ea typeface="Noto Sans SC"/>
                <a:cs typeface="Noto Sans SC"/>
                <a:sym typeface="Noto Sans SC"/>
              </a:rPr>
              <a:t>拼图别早洗，先升大师等级</a:t>
            </a:r>
            <a:endParaRPr lang="en-US" sz="1100"/>
          </a:p>
        </p:txBody>
      </p:sp>
      <p:cxnSp>
        <p:nvCxnSpPr>
          <p:cNvPr name="Connector 32" id="32"/>
          <p:cNvCxnSpPr/>
          <p:nvPr/>
        </p:nvCxnSpPr>
        <p:spPr>
          <a:xfrm rot="-9291" flipH="false" flipV="false">
            <a:off x="6477009" y="4946650"/>
            <a:ext cx="4699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FF8C00">
                <a:alpha val="30000"/>
              </a:srgbClr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name="AutoShape 33" id="33"/>
          <p:cNvSpPr/>
          <p:nvPr/>
        </p:nvSpPr>
        <p:spPr>
          <a:xfrm rot="0" flipH="false" flipV="false">
            <a:off x="6477000" y="5080000"/>
            <a:ext cx="4699000" cy="952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08333"/>
              </a:lnSpc>
              <a:defRPr/>
            </a:pPr>
            <a:r>
              <a:rPr lang="en-US" b="false" i="false" strike="noStrike" u="none" sz="1300">
                <a:solidFill>
                  <a:srgbClr val="525252"/>
                </a:solidFill>
                <a:latin typeface="Noto Sans SC"/>
                <a:ea typeface="Noto Sans SC"/>
                <a:cs typeface="Noto Sans SC"/>
                <a:sym typeface="Noto Sans SC"/>
              </a:rPr>
              <a:t>拼图系统的核心是大师等级，先将其升到10阶解锁深蓝词条后，再集中资源冲洗练属性，这样才能洗出毕业级别的强力词条，避免前期无效消耗。</a:t>
            </a:r>
            <a:endParaRPr lang="en-US" sz="1100"/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lum/>
          </a:blip>
          <a:srcRect/>
          <a:stretch>
            <a:fillRect l="0" t="0" r="0" b="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 flipH="false" flipV="false"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2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3" id="3"/>
          <p:cNvSpPr/>
          <p:nvPr/>
        </p:nvSpPr>
        <p:spPr>
          <a:xfrm rot="0" flipH="false" flipV="false">
            <a:off x="762000" y="508000"/>
            <a:ext cx="10668000" cy="635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3200">
                <a:solidFill>
                  <a:srgbClr val="333333"/>
                </a:solidFill>
                <a:latin typeface="Noto Sans SC"/>
                <a:ea typeface="Noto Sans SC"/>
                <a:cs typeface="Noto Sans SC"/>
                <a:sym typeface="Noto Sans SC"/>
              </a:rPr>
              <a:t>04 每日/每周必买清单</a:t>
            </a:r>
            <a:endParaRPr lang="en-US" sz="1100"/>
          </a:p>
        </p:txBody>
      </p:sp>
      <p:sp>
        <p:nvSpPr>
          <p:cNvPr name="AutoShape 4" id="4"/>
          <p:cNvSpPr/>
          <p:nvPr/>
        </p:nvSpPr>
        <p:spPr>
          <a:xfrm rot="0" flipH="false" flipV="false">
            <a:off x="762000" y="1778000"/>
            <a:ext cx="5270500" cy="3556000"/>
          </a:xfrm>
          <a:prstGeom prst="roundRect">
            <a:avLst>
              <a:gd name="adj" fmla="val 0"/>
            </a:avLst>
          </a:prstGeom>
          <a:solidFill>
            <a:srgbClr val="FFFFFF">
              <a:alpha val="75000"/>
            </a:srgbClr>
          </a:solidFill>
          <a:ln w="25400" cmpd="sng" cap="flat">
            <a:solidFill>
              <a:srgbClr val="FF8C00">
                <a:alpha val="40000"/>
              </a:srgbClr>
            </a:solidFill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5" id="5"/>
          <p:cNvSpPr/>
          <p:nvPr/>
        </p:nvSpPr>
        <p:spPr>
          <a:xfrm rot="0" flipH="false" flipV="false">
            <a:off x="762000" y="1778000"/>
            <a:ext cx="5270500" cy="698500"/>
          </a:xfrm>
          <a:prstGeom prst="roundRect">
            <a:avLst>
              <a:gd name="adj" fmla="val 0"/>
            </a:avLst>
          </a:prstGeom>
          <a:solidFill>
            <a:srgbClr val="FF8C00">
              <a:alpha val="1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pic>
        <p:nvPicPr>
          <p:cNvPr name="Picture 6" id="6"/>
          <p:cNvPicPr>
            <a:picLocks noChangeAspect="true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0" flipH="false" flipV="false">
            <a:off x="952500" y="1905000"/>
            <a:ext cx="406400" cy="406400"/>
          </a:xfrm>
          <a:prstGeom prst="rect">
            <a:avLst/>
          </a:prstGeom>
        </p:spPr>
      </p:pic>
      <p:sp>
        <p:nvSpPr>
          <p:cNvPr name="AutoShape 7" id="7"/>
          <p:cNvSpPr/>
          <p:nvPr/>
        </p:nvSpPr>
        <p:spPr>
          <a:xfrm rot="0" flipH="false" flipV="false">
            <a:off x="1524000" y="1879600"/>
            <a:ext cx="4191000" cy="508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2000">
                <a:solidFill>
                  <a:srgbClr val="333333"/>
                </a:solidFill>
                <a:latin typeface="Noto Sans SC"/>
                <a:ea typeface="Noto Sans SC"/>
                <a:cs typeface="Noto Sans SC"/>
                <a:sym typeface="Noto Sans SC"/>
              </a:rPr>
              <a:t>点券商店 (每日)</a:t>
            </a:r>
            <a:endParaRPr lang="en-US" sz="1100"/>
          </a:p>
        </p:txBody>
      </p:sp>
      <p:cxnSp>
        <p:nvCxnSpPr>
          <p:cNvPr name="Connector 8" id="8"/>
          <p:cNvCxnSpPr/>
          <p:nvPr/>
        </p:nvCxnSpPr>
        <p:spPr>
          <a:xfrm rot="-8929" flipH="false" flipV="false">
            <a:off x="952508" y="2787650"/>
            <a:ext cx="48895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FF8C00">
                <a:alpha val="30000"/>
              </a:srgbClr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name="AutoShape 9" id="9"/>
          <p:cNvSpPr/>
          <p:nvPr/>
        </p:nvSpPr>
        <p:spPr>
          <a:xfrm rot="0" flipH="false" flipV="false">
            <a:off x="952500" y="3048000"/>
            <a:ext cx="4889500" cy="1079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08333"/>
              </a:lnSpc>
              <a:defRPr/>
            </a:pPr>
            <a:r>
              <a:rPr lang="en-US" b="true" i="false" strike="noStrike" u="none" sz="1600">
                <a:solidFill>
                  <a:srgbClr val="FF8C00"/>
                </a:solidFill>
                <a:latin typeface="Noto Sans SC"/>
                <a:ea typeface="Noto Sans SC"/>
                <a:cs typeface="Noto Sans SC"/>
                <a:sym typeface="Noto Sans SC"/>
              </a:rPr>
              <a:t>组队副本券 × 2 (1000点券/次)</a:t>
            </a:r>
            <a:r>
              <a:rPr lang="en-US" b="false" i="false" strike="noStrike" u="none" sz="1600">
                <a:solidFill>
                  <a:srgbClr val="1F2329"/>
                </a:solidFill>
                <a:latin typeface="Noto Sans SC"/>
                <a:ea typeface="Noto Sans SC"/>
                <a:cs typeface="Noto Sans SC"/>
                <a:sym typeface="Noto Sans SC"/>
              </a:rPr>
              <a:t/>
            </a:r>
            <a:br>
              <a:rPr lang="en-US" b="false" i="false" strike="noStrike" u="none" sz="1600">
                <a:solidFill>
                  <a:srgbClr val="1F2329"/>
                </a:solidFill>
                <a:latin typeface="Noto Sans SC"/>
                <a:ea typeface="Noto Sans SC"/>
                <a:cs typeface="Noto Sans SC"/>
                <a:sym typeface="Noto Sans SC"/>
              </a:rPr>
            </a:br>
            <a:r>
              <a:rPr lang="en-US" b="false" i="false" strike="noStrike" u="none" sz="1400">
                <a:solidFill>
                  <a:srgbClr val="525252"/>
                </a:solidFill>
                <a:latin typeface="Noto Sans SC"/>
                <a:ea typeface="Noto Sans SC"/>
                <a:cs typeface="Noto Sans SC"/>
                <a:sym typeface="Noto Sans SC"/>
              </a:rPr>
              <a:t>获取活跃度和装备材料的核心来源，每日必做任务的基础保障，性价比极高。</a:t>
            </a:r>
            <a:endParaRPr lang="en-US" sz="1100"/>
          </a:p>
        </p:txBody>
      </p:sp>
      <p:cxnSp>
        <p:nvCxnSpPr>
          <p:cNvPr name="Connector 10" id="10"/>
          <p:cNvCxnSpPr/>
          <p:nvPr/>
        </p:nvCxnSpPr>
        <p:spPr>
          <a:xfrm rot="-8929" flipH="false" flipV="false">
            <a:off x="952508" y="4311650"/>
            <a:ext cx="48895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FF8C00">
                <a:alpha val="20000"/>
              </a:srgbClr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name="AutoShape 11" id="11"/>
          <p:cNvSpPr/>
          <p:nvPr/>
        </p:nvSpPr>
        <p:spPr>
          <a:xfrm rot="0" flipH="false" flipV="false">
            <a:off x="952500" y="4508500"/>
            <a:ext cx="4889500" cy="825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08333"/>
              </a:lnSpc>
              <a:defRPr/>
            </a:pPr>
            <a:r>
              <a:rPr lang="en-US" b="true" i="false" strike="noStrike" u="none" sz="1600">
                <a:solidFill>
                  <a:srgbClr val="FF8C00"/>
                </a:solidFill>
                <a:latin typeface="Noto Sans SC"/>
                <a:ea typeface="Noto Sans SC"/>
                <a:cs typeface="Noto Sans SC"/>
                <a:sym typeface="Noto Sans SC"/>
              </a:rPr>
              <a:t>1级宝石随机箱</a:t>
            </a:r>
            <a:r>
              <a:rPr lang="en-US" b="false" i="false" strike="noStrike" u="none" sz="1600">
                <a:solidFill>
                  <a:srgbClr val="1F2329"/>
                </a:solidFill>
                <a:latin typeface="Noto Sans SC"/>
                <a:ea typeface="Noto Sans SC"/>
                <a:cs typeface="Noto Sans SC"/>
                <a:sym typeface="Noto Sans SC"/>
              </a:rPr>
              <a:t/>
            </a:r>
            <a:br>
              <a:rPr lang="en-US" b="false" i="false" strike="noStrike" u="none" sz="1600">
                <a:solidFill>
                  <a:srgbClr val="1F2329"/>
                </a:solidFill>
                <a:latin typeface="Noto Sans SC"/>
                <a:ea typeface="Noto Sans SC"/>
                <a:cs typeface="Noto Sans SC"/>
                <a:sym typeface="Noto Sans SC"/>
              </a:rPr>
            </a:br>
            <a:r>
              <a:rPr lang="en-US" b="false" i="false" strike="noStrike" u="none" sz="1400">
                <a:solidFill>
                  <a:srgbClr val="525252"/>
                </a:solidFill>
                <a:latin typeface="Noto Sans SC"/>
                <a:ea typeface="Noto Sans SC"/>
                <a:cs typeface="Noto Sans SC"/>
                <a:sym typeface="Noto Sans SC"/>
              </a:rPr>
              <a:t>价格低廉，是合成高阶宝石的必备原料，积少成多，长期收益显著。</a:t>
            </a:r>
            <a:endParaRPr lang="en-US" sz="1100"/>
          </a:p>
        </p:txBody>
      </p:sp>
      <p:sp>
        <p:nvSpPr>
          <p:cNvPr name="AutoShape 12" id="12"/>
          <p:cNvSpPr/>
          <p:nvPr/>
        </p:nvSpPr>
        <p:spPr>
          <a:xfrm rot="0" flipH="false" flipV="false">
            <a:off x="6286500" y="1778000"/>
            <a:ext cx="5270500" cy="3556000"/>
          </a:xfrm>
          <a:prstGeom prst="roundRect">
            <a:avLst>
              <a:gd name="adj" fmla="val 0"/>
            </a:avLst>
          </a:prstGeom>
          <a:solidFill>
            <a:srgbClr val="FFFFFF">
              <a:alpha val="75000"/>
            </a:srgbClr>
          </a:solidFill>
          <a:ln w="25400" cmpd="sng" cap="flat">
            <a:solidFill>
              <a:srgbClr val="FF8C00">
                <a:alpha val="40000"/>
              </a:srgbClr>
            </a:solidFill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3" id="13"/>
          <p:cNvSpPr/>
          <p:nvPr/>
        </p:nvSpPr>
        <p:spPr>
          <a:xfrm rot="0" flipH="false" flipV="false">
            <a:off x="6286500" y="1778000"/>
            <a:ext cx="5270500" cy="698500"/>
          </a:xfrm>
          <a:prstGeom prst="roundRect">
            <a:avLst>
              <a:gd name="adj" fmla="val 0"/>
            </a:avLst>
          </a:prstGeom>
          <a:solidFill>
            <a:srgbClr val="FF8C00">
              <a:alpha val="1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pic>
        <p:nvPicPr>
          <p:cNvPr name="Picture 14" id="14"/>
          <p:cNvPicPr>
            <a:picLocks noChangeAspect="true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0" flipH="false" flipV="false">
            <a:off x="6477000" y="1905000"/>
            <a:ext cx="406400" cy="406400"/>
          </a:xfrm>
          <a:prstGeom prst="rect">
            <a:avLst/>
          </a:prstGeom>
        </p:spPr>
      </p:pic>
      <p:sp>
        <p:nvSpPr>
          <p:cNvPr name="AutoShape 15" id="15"/>
          <p:cNvSpPr/>
          <p:nvPr/>
        </p:nvSpPr>
        <p:spPr>
          <a:xfrm rot="0" flipH="false" flipV="false">
            <a:off x="7048500" y="1879600"/>
            <a:ext cx="4191000" cy="508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2000">
                <a:solidFill>
                  <a:srgbClr val="333333"/>
                </a:solidFill>
                <a:latin typeface="Noto Sans SC"/>
                <a:ea typeface="Noto Sans SC"/>
                <a:cs typeface="Noto Sans SC"/>
                <a:sym typeface="Noto Sans SC"/>
              </a:rPr>
              <a:t>彩虹币商店 (每日)</a:t>
            </a:r>
            <a:endParaRPr lang="en-US" sz="1100"/>
          </a:p>
        </p:txBody>
      </p:sp>
      <p:cxnSp>
        <p:nvCxnSpPr>
          <p:cNvPr name="Connector 16" id="16"/>
          <p:cNvCxnSpPr/>
          <p:nvPr/>
        </p:nvCxnSpPr>
        <p:spPr>
          <a:xfrm rot="-8929" flipH="false" flipV="false">
            <a:off x="6477008" y="2787650"/>
            <a:ext cx="48895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FF8C00">
                <a:alpha val="30000"/>
              </a:srgbClr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name="AutoShape 17" id="17"/>
          <p:cNvSpPr/>
          <p:nvPr/>
        </p:nvSpPr>
        <p:spPr>
          <a:xfrm rot="0" flipH="false" flipV="false">
            <a:off x="6477000" y="3048000"/>
            <a:ext cx="4889500" cy="1079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08333"/>
              </a:lnSpc>
              <a:defRPr/>
            </a:pPr>
            <a:r>
              <a:rPr lang="en-US" b="true" i="false" strike="noStrike" u="none" sz="1600">
                <a:solidFill>
                  <a:srgbClr val="FF8C00"/>
                </a:solidFill>
                <a:latin typeface="Noto Sans SC"/>
                <a:ea typeface="Noto Sans SC"/>
                <a:cs typeface="Noto Sans SC"/>
                <a:sym typeface="Noto Sans SC"/>
              </a:rPr>
              <a:t>精炼石</a:t>
            </a:r>
            <a:r>
              <a:rPr lang="en-US" b="false" i="false" strike="noStrike" u="none" sz="1600">
                <a:solidFill>
                  <a:srgbClr val="1F2329"/>
                </a:solidFill>
                <a:latin typeface="Noto Sans SC"/>
                <a:ea typeface="Noto Sans SC"/>
                <a:cs typeface="Noto Sans SC"/>
                <a:sym typeface="Noto Sans SC"/>
              </a:rPr>
              <a:t/>
            </a:r>
            <a:br>
              <a:rPr lang="en-US" b="false" i="false" strike="noStrike" u="none" sz="1600">
                <a:solidFill>
                  <a:srgbClr val="1F2329"/>
                </a:solidFill>
                <a:latin typeface="Noto Sans SC"/>
                <a:ea typeface="Noto Sans SC"/>
                <a:cs typeface="Noto Sans SC"/>
                <a:sym typeface="Noto Sans SC"/>
              </a:rPr>
            </a:br>
            <a:r>
              <a:rPr lang="en-US" b="false" i="false" strike="noStrike" u="none" sz="1400">
                <a:solidFill>
                  <a:srgbClr val="525252"/>
                </a:solidFill>
                <a:latin typeface="Noto Sans SC"/>
                <a:ea typeface="Noto Sans SC"/>
                <a:cs typeface="Noto Sans SC"/>
                <a:sym typeface="Noto Sans SC"/>
              </a:rPr>
              <a:t>用于首饰和饰品精炼的核心稀缺资源，游戏内产出途径少，商店每日限购必须拿下。</a:t>
            </a:r>
            <a:endParaRPr lang="en-US" sz="1100"/>
          </a:p>
        </p:txBody>
      </p:sp>
      <p:cxnSp>
        <p:nvCxnSpPr>
          <p:cNvPr name="Connector 18" id="18"/>
          <p:cNvCxnSpPr/>
          <p:nvPr/>
        </p:nvCxnSpPr>
        <p:spPr>
          <a:xfrm rot="-8929" flipH="false" flipV="false">
            <a:off x="6477008" y="4311650"/>
            <a:ext cx="48895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FF8C00">
                <a:alpha val="20000"/>
              </a:srgbClr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name="AutoShape 19" id="19"/>
          <p:cNvSpPr/>
          <p:nvPr/>
        </p:nvSpPr>
        <p:spPr>
          <a:xfrm rot="0" flipH="false" flipV="false">
            <a:off x="6477000" y="4508500"/>
            <a:ext cx="4889500" cy="825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08333"/>
              </a:lnSpc>
              <a:defRPr/>
            </a:pPr>
            <a:r>
              <a:rPr lang="en-US" b="true" i="false" strike="noStrike" u="none" sz="1600">
                <a:solidFill>
                  <a:srgbClr val="FF8C00"/>
                </a:solidFill>
                <a:latin typeface="Noto Sans SC"/>
                <a:ea typeface="Noto Sans SC"/>
                <a:cs typeface="Noto Sans SC"/>
                <a:sym typeface="Noto Sans SC"/>
              </a:rPr>
              <a:t>强化石、羽毛</a:t>
            </a:r>
            <a:r>
              <a:rPr lang="en-US" b="false" i="false" strike="noStrike" u="none" sz="1600">
                <a:solidFill>
                  <a:srgbClr val="1F2329"/>
                </a:solidFill>
                <a:latin typeface="Noto Sans SC"/>
                <a:ea typeface="Noto Sans SC"/>
                <a:cs typeface="Noto Sans SC"/>
                <a:sym typeface="Noto Sans SC"/>
              </a:rPr>
              <a:t/>
            </a:r>
            <a:br>
              <a:rPr lang="en-US" b="false" i="false" strike="noStrike" u="none" sz="1600">
                <a:solidFill>
                  <a:srgbClr val="1F2329"/>
                </a:solidFill>
                <a:latin typeface="Noto Sans SC"/>
                <a:ea typeface="Noto Sans SC"/>
                <a:cs typeface="Noto Sans SC"/>
                <a:sym typeface="Noto Sans SC"/>
              </a:rPr>
            </a:br>
            <a:r>
              <a:rPr lang="en-US" b="false" i="false" strike="noStrike" u="none" sz="1400">
                <a:solidFill>
                  <a:srgbClr val="525252"/>
                </a:solidFill>
                <a:latin typeface="Noto Sans SC"/>
                <a:ea typeface="Noto Sans SC"/>
                <a:cs typeface="Noto Sans SC"/>
                <a:sym typeface="Noto Sans SC"/>
              </a:rPr>
              <a:t>强化装备基础属性、提升翅膀等级的关键材料，每日积攒能有效拉开战力差距。</a:t>
            </a:r>
            <a:endParaRPr lang="en-US" sz="1100"/>
          </a:p>
        </p:txBody>
      </p:sp>
      <p:sp>
        <p:nvSpPr>
          <p:cNvPr name="AutoShape 20" id="20"/>
          <p:cNvSpPr/>
          <p:nvPr/>
        </p:nvSpPr>
        <p:spPr>
          <a:xfrm rot="0" flipH="false" flipV="false">
            <a:off x="762000" y="5715000"/>
            <a:ext cx="10795000" cy="825500"/>
          </a:xfrm>
          <a:prstGeom prst="roundRect">
            <a:avLst>
              <a:gd name="adj" fmla="val 0"/>
            </a:avLst>
          </a:prstGeom>
          <a:solidFill>
            <a:srgbClr val="FF8C00">
              <a:alpha val="15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pic>
        <p:nvPicPr>
          <p:cNvPr name="Picture 21" id="21"/>
          <p:cNvPicPr>
            <a:picLocks noChangeAspect="true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0" flipH="false" flipV="false">
            <a:off x="952500" y="5842000"/>
            <a:ext cx="558800" cy="558800"/>
          </a:xfrm>
          <a:prstGeom prst="rect">
            <a:avLst/>
          </a:prstGeom>
        </p:spPr>
      </p:pic>
      <p:sp>
        <p:nvSpPr>
          <p:cNvPr name="AutoShape 22" id="22"/>
          <p:cNvSpPr/>
          <p:nvPr/>
        </p:nvSpPr>
        <p:spPr>
          <a:xfrm rot="0" flipH="false" flipV="false">
            <a:off x="1778000" y="5816600"/>
            <a:ext cx="9525000" cy="635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16666"/>
              </a:lnSpc>
              <a:defRPr/>
            </a:pPr>
            <a:r>
              <a:rPr lang="en-US" b="false" i="false" strike="noStrike" u="none" sz="1400">
                <a:solidFill>
                  <a:srgbClr val="333333"/>
                </a:solidFill>
                <a:latin typeface="Noto Sans SC"/>
                <a:ea typeface="Noto Sans SC"/>
                <a:cs typeface="Noto Sans SC"/>
                <a:sym typeface="Noto Sans SC"/>
              </a:rPr>
              <a:t>这些日常商店的投入虽然看似琐碎，但却是游戏中成本最低、回报最稳定的战力提升方式，坚持每日购买能让你在成长路上稳步领先。</a:t>
            </a:r>
            <a:endParaRPr lang="en-US" sz="1100"/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lum/>
          </a:blip>
          <a:srcRect/>
          <a:stretch>
            <a:fillRect l="0" t="0" r="0" b="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 flipH="false" flipV="false"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2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3" id="3"/>
          <p:cNvSpPr/>
          <p:nvPr/>
        </p:nvSpPr>
        <p:spPr>
          <a:xfrm rot="0" flipH="false" flipV="false">
            <a:off x="762000" y="508000"/>
            <a:ext cx="10668000" cy="5715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25000"/>
              </a:lnSpc>
              <a:defRPr/>
            </a:pPr>
            <a:r>
              <a:rPr lang="en-US" b="true" i="false" strike="noStrike" u="none" sz="3200">
                <a:solidFill>
                  <a:srgbClr val="333333"/>
                </a:solidFill>
                <a:latin typeface="Noto Sans SC"/>
                <a:ea typeface="Noto Sans SC"/>
                <a:cs typeface="Noto Sans SC"/>
                <a:sym typeface="Noto Sans SC"/>
              </a:rPr>
              <a:t>05 总结建议</a:t>
            </a:r>
            <a:endParaRPr lang="en-US" sz="1100"/>
          </a:p>
        </p:txBody>
      </p:sp>
      <p:graphicFrame>
        <p:nvGraphicFramePr>
          <p:cNvPr name="Table 4" id="4"/>
          <p:cNvGraphicFramePr>
            <a:graphicFrameLocks noGrp="true"/>
          </p:cNvGraphicFramePr>
          <p:nvPr/>
        </p:nvGraphicFramePr>
        <p:xfrm>
          <a:off x="762000" y="1524000"/>
          <a:ext cx="10668000" cy="4064000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1778000"/>
                <a:gridCol w="1778000"/>
                <a:gridCol w="2921000"/>
                <a:gridCol w="2286000"/>
                <a:gridCol w="1905000"/>
              </a:tblGrid>
              <a:tr h="762000">
                <a:tc>
                  <a:txBody>
                    <a:bodyPr anchor="t" rtlCol="false"/>
                    <a:lstStyle/>
                    <a:p>
                      <a:pPr algn="ctr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true" i="false" strike="noStrike" u="none" sz="1600">
                          <a:solidFill>
                            <a:srgbClr val="FFFFFF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档位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8C00">
                        <a:alpha val="8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true" i="false" strike="noStrike" u="none" sz="1600">
                          <a:solidFill>
                            <a:srgbClr val="FFFFFF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预算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8C00">
                        <a:alpha val="8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true" i="false" strike="noStrike" u="none" sz="1600">
                          <a:solidFill>
                            <a:srgbClr val="FFFFFF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核心配置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8C00">
                        <a:alpha val="8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true" i="false" strike="noStrike" u="none" sz="1600">
                          <a:solidFill>
                            <a:srgbClr val="FFFFFF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体验感受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8C00">
                        <a:alpha val="8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true" i="false" strike="noStrike" u="none" sz="1600">
                          <a:solidFill>
                            <a:srgbClr val="FFFFFF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推荐指数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>
                      <a:noFill/>
                    </a:lnL>
                    <a:lnR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8C00">
                        <a:alpha val="80000"/>
                      </a:srgbClr>
                    </a:solidFill>
                  </a:tcPr>
                </a:tc>
              </a:tr>
              <a:tr h="825500">
                <a:tc>
                  <a:txBody>
                    <a:bodyPr anchor="t" rtlCol="false"/>
                    <a:lstStyle/>
                    <a:p>
                      <a:pPr algn="ctr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true" i="false" strike="noStrike" u="none" sz="1400">
                          <a:solidFill>
                            <a:srgbClr val="333333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零氪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6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false" i="false" strike="noStrike" u="none" sz="1400">
                          <a:solidFill>
                            <a:srgbClr val="333333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¥0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6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false" i="false" strike="noStrike" u="none" sz="1400">
                          <a:solidFill>
                            <a:srgbClr val="555555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纯靠游戏内任务和日常积累，无付费资源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6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false" i="false" strike="noStrike" u="none" sz="1400">
                          <a:solidFill>
                            <a:srgbClr val="555555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能体验主线剧情，但养成节奏极慢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6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false" i="false" strike="noStrike" u="none" sz="1600">
                          <a:solidFill>
                            <a:srgbClr val="FF8C00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⭐⭐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>
                      <a:noFill/>
                    </a:lnL>
                    <a:lnR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60000"/>
                      </a:srgbClr>
                    </a:solidFill>
                  </a:tcPr>
                </a:tc>
              </a:tr>
              <a:tr h="825500">
                <a:tc>
                  <a:txBody>
                    <a:bodyPr anchor="t" rtlCol="false"/>
                    <a:lstStyle/>
                    <a:p>
                      <a:pPr algn="ctr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true" i="false" strike="noStrike" u="none" sz="1400">
                          <a:solidFill>
                            <a:srgbClr val="333333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微氪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7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false" i="false" strike="noStrike" u="none" sz="1400">
                          <a:solidFill>
                            <a:srgbClr val="333333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¥128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7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false" i="false" strike="noStrike" u="none" sz="1400">
                          <a:solidFill>
                            <a:srgbClr val="555555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购买基础月卡 + 进阶战令，解锁核心资源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7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false" i="false" strike="noStrike" u="none" sz="1400">
                          <a:solidFill>
                            <a:srgbClr val="555555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性价比最高，游戏体验流畅，不肝不氪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7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false" i="false" strike="noStrike" u="none" sz="1600">
                          <a:solidFill>
                            <a:srgbClr val="FF8C00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⭐⭐⭐⭐⭐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>
                      <a:noFill/>
                    </a:lnL>
                    <a:lnR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70000"/>
                      </a:srgbClr>
                    </a:solidFill>
                  </a:tcPr>
                </a:tc>
              </a:tr>
              <a:tr h="825500">
                <a:tc>
                  <a:txBody>
                    <a:bodyPr anchor="t" rtlCol="false"/>
                    <a:lstStyle/>
                    <a:p>
                      <a:pPr algn="ctr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true" i="false" strike="noStrike" u="none" sz="1400">
                          <a:solidFill>
                            <a:srgbClr val="333333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中氪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6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false" i="false" strike="noStrike" u="none" sz="1400">
                          <a:solidFill>
                            <a:srgbClr val="333333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¥456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6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false" i="false" strike="noStrike" u="none" sz="1400">
                          <a:solidFill>
                            <a:srgbClr val="555555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月卡 + 战令 + 终身卡，长期收益最大化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6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false" i="false" strike="noStrike" u="none" sz="1400">
                          <a:solidFill>
                            <a:srgbClr val="555555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资源储备充足，适合打算长期游玩的玩家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6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false" i="false" strike="noStrike" u="none" sz="1600">
                          <a:solidFill>
                            <a:srgbClr val="FF8C00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⭐⭐⭐⭐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>
                      <a:noFill/>
                    </a:lnL>
                    <a:lnR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60000"/>
                      </a:srgbClr>
                    </a:solidFill>
                  </a:tcPr>
                </a:tc>
              </a:tr>
              <a:tr h="825500">
                <a:tc>
                  <a:txBody>
                    <a:bodyPr anchor="t" rtlCol="false"/>
                    <a:lstStyle/>
                    <a:p>
                      <a:pPr algn="ctr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true" i="false" strike="noStrike" u="none" sz="1400">
                          <a:solidFill>
                            <a:srgbClr val="333333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大氪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7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false" i="false" strike="noStrike" u="none" sz="1400">
                          <a:solidFill>
                            <a:srgbClr val="333333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¥1000+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7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false" i="false" strike="noStrike" u="none" sz="1400">
                          <a:solidFill>
                            <a:srgbClr val="555555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全套付费配置 + 限定礼包与角色抽奖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7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false" i="false" strike="noStrike" u="none" sz="1400">
                          <a:solidFill>
                            <a:srgbClr val="555555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追求排行榜极致战力与全外观收集体验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70000"/>
                      </a:srgbClr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marL="0" indent="0">
                        <a:lnSpc>
                          <a:spcPct val="100000"/>
                        </a:lnSpc>
                        <a:defRPr/>
                      </a:pPr>
                      <a:r>
                        <a:rPr lang="en-US" b="false" i="false" strike="noStrike" u="none" sz="1600">
                          <a:solidFill>
                            <a:srgbClr val="FF8C00"/>
                          </a:solidFill>
                          <a:latin typeface="Noto Sans SC"/>
                          <a:ea typeface="Noto Sans SC"/>
                          <a:cs typeface="Noto Sans SC"/>
                          <a:sym typeface="Noto Sans SC"/>
                        </a:rPr>
                        <a:t>⭐⭐⭐</a:t>
                      </a:r>
                      <a:endParaRPr lang="en-US" sz="1100"/>
                    </a:p>
                  </a:txBody>
                  <a:tcPr anchor="ctr" anchorCtr="false" marL="101600" marR="101600" marT="101600" marB="101600">
                    <a:lnL>
                      <a:noFill/>
                    </a:lnL>
                    <a:lnR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27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7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name="AutoShape 5" id="5"/>
          <p:cNvSpPr/>
          <p:nvPr/>
        </p:nvSpPr>
        <p:spPr>
          <a:xfrm rot="0" flipH="false" flipV="false">
            <a:off x="762000" y="5334000"/>
            <a:ext cx="5270500" cy="1143000"/>
          </a:xfrm>
          <a:prstGeom prst="roundRect">
            <a:avLst>
              <a:gd name="adj" fmla="val 0"/>
            </a:avLst>
          </a:prstGeom>
          <a:solidFill>
            <a:srgbClr val="FFFFFF">
              <a:alpha val="75000"/>
            </a:srgbClr>
          </a:solidFill>
          <a:ln w="25400" cmpd="sng" cap="flat">
            <a:solidFill>
              <a:srgbClr val="FF8C00">
                <a:alpha val="50000"/>
              </a:srgbClr>
            </a:solidFill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pic>
        <p:nvPicPr>
          <p:cNvPr name="Picture 6" id="6"/>
          <p:cNvPicPr>
            <a:picLocks noChangeAspect="true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0" flipH="false" flipV="false">
            <a:off x="1016000" y="5486400"/>
            <a:ext cx="457200" cy="457200"/>
          </a:xfrm>
          <a:prstGeom prst="rect">
            <a:avLst/>
          </a:prstGeom>
        </p:spPr>
      </p:pic>
      <p:sp>
        <p:nvSpPr>
          <p:cNvPr name="AutoShape 7" id="7"/>
          <p:cNvSpPr/>
          <p:nvPr/>
        </p:nvSpPr>
        <p:spPr>
          <a:xfrm rot="0" flipH="false" flipV="false">
            <a:off x="1651000" y="5461000"/>
            <a:ext cx="4191000" cy="889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08333"/>
              </a:lnSpc>
              <a:defRPr/>
            </a:pPr>
            <a:r>
              <a:rPr lang="en-US" b="true" i="false" strike="noStrike" u="none" sz="1600">
                <a:solidFill>
                  <a:srgbClr val="333333"/>
                </a:solidFill>
                <a:latin typeface="Noto Sans SC"/>
                <a:ea typeface="Noto Sans SC"/>
                <a:cs typeface="Noto Sans SC"/>
                <a:sym typeface="Noto Sans SC"/>
              </a:rPr>
              <a:t>新手/休闲玩家首选：微氪128元方案</a:t>
            </a:r>
            <a:r>
              <a:rPr lang="en-US" b="false" i="false" strike="noStrike" u="none" sz="1600">
                <a:solidFill>
                  <a:srgbClr val="1F2329"/>
                </a:solidFill>
                <a:latin typeface="Noto Sans SC"/>
                <a:ea typeface="Noto Sans SC"/>
                <a:cs typeface="Noto Sans SC"/>
                <a:sym typeface="Noto Sans SC"/>
              </a:rPr>
              <a:t/>
            </a:r>
            <a:br>
              <a:rPr lang="en-US" b="false" i="false" strike="noStrike" u="none" sz="1600">
                <a:solidFill>
                  <a:srgbClr val="1F2329"/>
                </a:solidFill>
                <a:latin typeface="Noto Sans SC"/>
                <a:ea typeface="Noto Sans SC"/>
                <a:cs typeface="Noto Sans SC"/>
                <a:sym typeface="Noto Sans SC"/>
              </a:rPr>
            </a:br>
            <a:r>
              <a:rPr lang="en-US" b="false" i="false" strike="noStrike" u="none" sz="1300">
                <a:solidFill>
                  <a:srgbClr val="555555"/>
                </a:solidFill>
                <a:latin typeface="Noto Sans SC"/>
                <a:ea typeface="Noto Sans SC"/>
                <a:cs typeface="Noto Sans SC"/>
                <a:sym typeface="Noto Sans SC"/>
              </a:rPr>
              <a:t>以最低成本解锁核心游戏体验，兼顾乐趣与性价比，无需投入大量时间，轻松享受游戏内容。</a:t>
            </a:r>
            <a:endParaRPr lang="en-US" sz="1100"/>
          </a:p>
        </p:txBody>
      </p:sp>
      <p:sp>
        <p:nvSpPr>
          <p:cNvPr name="AutoShape 8" id="8"/>
          <p:cNvSpPr/>
          <p:nvPr/>
        </p:nvSpPr>
        <p:spPr>
          <a:xfrm rot="0" flipH="false" flipV="false">
            <a:off x="6286500" y="5334000"/>
            <a:ext cx="5270500" cy="1143000"/>
          </a:xfrm>
          <a:prstGeom prst="roundRect">
            <a:avLst>
              <a:gd name="adj" fmla="val 0"/>
            </a:avLst>
          </a:prstGeom>
          <a:solidFill>
            <a:srgbClr val="FFFFFF">
              <a:alpha val="75000"/>
            </a:srgbClr>
          </a:solidFill>
          <a:ln w="25400" cmpd="sng" cap="flat">
            <a:solidFill>
              <a:srgbClr val="FF8C00">
                <a:alpha val="50000"/>
              </a:srgbClr>
            </a:solidFill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pic>
        <p:nvPicPr>
          <p:cNvPr name="Picture 9" id="9"/>
          <p:cNvPicPr>
            <a:picLocks noChangeAspect="true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0" flipH="false" flipV="false">
            <a:off x="6540500" y="5486400"/>
            <a:ext cx="457200" cy="457200"/>
          </a:xfrm>
          <a:prstGeom prst="rect">
            <a:avLst/>
          </a:prstGeom>
        </p:spPr>
      </p:pic>
      <p:sp>
        <p:nvSpPr>
          <p:cNvPr name="AutoShape 10" id="10"/>
          <p:cNvSpPr/>
          <p:nvPr/>
        </p:nvSpPr>
        <p:spPr>
          <a:xfrm rot="0" flipH="false" flipV="false">
            <a:off x="7175500" y="5461000"/>
            <a:ext cx="4191000" cy="889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marL="0" indent="0">
              <a:lnSpc>
                <a:spcPct val="108333"/>
              </a:lnSpc>
              <a:defRPr/>
            </a:pPr>
            <a:r>
              <a:rPr lang="en-US" b="true" i="false" strike="noStrike" u="none" sz="1600">
                <a:solidFill>
                  <a:srgbClr val="333333"/>
                </a:solidFill>
                <a:latin typeface="Noto Sans SC"/>
                <a:ea typeface="Noto Sans SC"/>
                <a:cs typeface="Noto Sans SC"/>
                <a:sym typeface="Noto Sans SC"/>
              </a:rPr>
              <a:t>长期/核心玩家推荐：中氪456元方案</a:t>
            </a:r>
            <a:r>
              <a:rPr lang="en-US" b="false" i="false" strike="noStrike" u="none" sz="1600">
                <a:solidFill>
                  <a:srgbClr val="1F2329"/>
                </a:solidFill>
                <a:latin typeface="Noto Sans SC"/>
                <a:ea typeface="Noto Sans SC"/>
                <a:cs typeface="Noto Sans SC"/>
                <a:sym typeface="Noto Sans SC"/>
              </a:rPr>
              <a:t/>
            </a:r>
            <a:br>
              <a:rPr lang="en-US" b="false" i="false" strike="noStrike" u="none" sz="1600">
                <a:solidFill>
                  <a:srgbClr val="1F2329"/>
                </a:solidFill>
                <a:latin typeface="Noto Sans SC"/>
                <a:ea typeface="Noto Sans SC"/>
                <a:cs typeface="Noto Sans SC"/>
                <a:sym typeface="Noto Sans SC"/>
              </a:rPr>
            </a:br>
            <a:r>
              <a:rPr lang="en-US" b="false" i="false" strike="noStrike" u="none" sz="1300">
                <a:solidFill>
                  <a:srgbClr val="555555"/>
                </a:solidFill>
                <a:latin typeface="Noto Sans SC"/>
                <a:ea typeface="Noto Sans SC"/>
                <a:cs typeface="Noto Sans SC"/>
                <a:sym typeface="Noto Sans SC"/>
              </a:rPr>
              <a:t>一步到位解锁终身权益，资源获取效率最大化，适合计划深耕游戏、追求长期养成进度的玩家。</a:t>
            </a:r>
            <a:endParaRPr lang="en-US" sz="1100"/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lum/>
          </a:blip>
          <a:srcRect/>
          <a:stretch>
            <a:fillRect l="0" t="0" r="0" b="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 flipH="false" flipV="false"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2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3" id="3"/>
          <p:cNvSpPr/>
          <p:nvPr/>
        </p:nvSpPr>
        <p:spPr>
          <a:xfrm rot="0" flipH="false" flipV="false">
            <a:off x="0" y="2794000"/>
            <a:ext cx="12192000" cy="762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ctr" marL="0" indent="0">
              <a:lnSpc>
                <a:spcPct val="125000"/>
              </a:lnSpc>
              <a:defRPr/>
            </a:pPr>
            <a:r>
              <a:rPr lang="en-US" b="true" i="false" strike="noStrike" u="none" sz="4000">
                <a:solidFill>
                  <a:srgbClr val="333333"/>
                </a:solidFill>
                <a:latin typeface="Noto Sans SC"/>
                <a:ea typeface="Noto Sans SC"/>
                <a:cs typeface="Noto Sans SC"/>
                <a:sym typeface="Noto Sans SC"/>
              </a:rPr>
              <a:t>祝大家游戏愉快！</a:t>
            </a:r>
            <a:endParaRPr lang="en-US" sz="1100"/>
          </a:p>
        </p:txBody>
      </p:sp>
      <p:sp>
        <p:nvSpPr>
          <p:cNvPr name="AutoShape 4" id="4"/>
          <p:cNvSpPr/>
          <p:nvPr/>
        </p:nvSpPr>
        <p:spPr>
          <a:xfrm rot="0" flipH="false" flipV="false">
            <a:off x="5461000" y="4064000"/>
            <a:ext cx="1270000" cy="50800"/>
          </a:xfrm>
          <a:prstGeom prst="roundRect">
            <a:avLst>
              <a:gd name="adj" fmla="val 0"/>
            </a:avLst>
          </a:prstGeom>
          <a:solidFill>
            <a:srgbClr val="FF8C00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5" id="5"/>
          <p:cNvSpPr/>
          <p:nvPr/>
        </p:nvSpPr>
        <p:spPr>
          <a:xfrm rot="0" flipH="false" flipV="false">
            <a:off x="1016000" y="4572000"/>
            <a:ext cx="10160000" cy="1016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ctr" marL="0" indent="0">
              <a:lnSpc>
                <a:spcPct val="125000"/>
              </a:lnSpc>
              <a:defRPr/>
            </a:pPr>
            <a:r>
              <a:rPr lang="en-US" b="false" i="false" strike="noStrike" u="none" sz="1600">
                <a:solidFill>
                  <a:srgbClr val="555555"/>
                </a:solidFill>
                <a:latin typeface="Noto Sans SC"/>
                <a:ea typeface="Noto Sans SC"/>
                <a:cs typeface="Noto Sans SC"/>
                <a:sym typeface="Noto Sans SC"/>
              </a:rPr>
              <a:t>愿你在《彩虹橙》的奇妙世界里，探索无限乐趣，收获满满的惊喜与成就，早日成为游戏大神！</a:t>
            </a:r>
            <a:endParaRPr lang="en-US" sz="1100"/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lum/>
          </a:blip>
          <a:srcRect/>
          <a:stretch>
            <a:fillRect l="0" t="0" r="0" b="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 flipH="false" flipV="false"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000000">
              <a:alpha val="35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3" id="3"/>
          <p:cNvSpPr/>
          <p:nvPr/>
        </p:nvSpPr>
        <p:spPr>
          <a:xfrm rot="0" flipH="false" flipV="false">
            <a:off x="7112000" y="3175000"/>
            <a:ext cx="3810000" cy="762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r" marL="0" indent="0">
              <a:lnSpc>
                <a:spcPct val="125000"/>
              </a:lnSpc>
              <a:defRPr/>
            </a:pPr>
            <a:r>
              <a:rPr lang="en-US" b="true" i="false" strike="noStrike" u="none" sz="4000">
                <a:solidFill>
                  <a:srgbClr val="FFFFFF"/>
                </a:solidFill>
                <a:latin typeface="Noto Sans SC"/>
                <a:ea typeface="Noto Sans SC"/>
                <a:cs typeface="Noto Sans SC"/>
                <a:sym typeface="Noto Sans SC"/>
              </a:rPr>
              <a:t>感谢观看</a:t>
            </a:r>
            <a:endParaRPr lang="en-US" sz="1100"/>
          </a:p>
        </p:txBody>
      </p:sp>
      <p:sp>
        <p:nvSpPr>
          <p:cNvPr name="AutoShape 4" id="4"/>
          <p:cNvSpPr/>
          <p:nvPr/>
        </p:nvSpPr>
        <p:spPr>
          <a:xfrm rot="0" flipH="false" flipV="false">
            <a:off x="9652000" y="4318000"/>
            <a:ext cx="1270000" cy="50800"/>
          </a:xfrm>
          <a:prstGeom prst="roundRect">
            <a:avLst>
              <a:gd name="adj" fmla="val 0"/>
            </a:avLst>
          </a:prstGeom>
          <a:solidFill>
            <a:srgbClr val="FF8C00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5" id="5"/>
          <p:cNvSpPr/>
          <p:nvPr/>
        </p:nvSpPr>
        <p:spPr>
          <a:xfrm rot="0" flipH="false" flipV="false">
            <a:off x="7112000" y="4699000"/>
            <a:ext cx="3810000" cy="635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r" marL="0" indent="0">
              <a:lnSpc>
                <a:spcPct val="116666"/>
              </a:lnSpc>
              <a:defRPr/>
            </a:pPr>
            <a:r>
              <a:rPr lang="en-US" b="false" i="false" strike="noStrike" u="none" sz="1600">
                <a:solidFill>
                  <a:srgbClr val="FFFFFF">
                    <a:alpha val="90196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探索奇妙的卡通世界，我们下次再见！</a:t>
            </a:r>
            <a:endParaRPr lang="en-US" sz="1100"/>
          </a:p>
        </p:txBody>
      </p:sp>
      <p:pic>
        <p:nvPicPr>
          <p:cNvPr name="Picture 6" id="6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>
            <a:off x="10668000" y="6190112"/>
            <a:ext cx="1524000" cy="66788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默认主题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IGC">
    <vt:lpwstr>{"Label":"1","ContentProducer":"001191110102MACQD9K64010000","ProduceID":"7648928003955706858","ReservedCode1":"","ContentPropagator":"","PropagateID":"","ReservedCode2":""}</vt:lpwstr>
  </property>
</Properties>
</file>